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88" r:id="rId4"/>
    <p:sldId id="289" r:id="rId5"/>
    <p:sldId id="290" r:id="rId6"/>
    <p:sldId id="291" r:id="rId7"/>
    <p:sldId id="299" r:id="rId8"/>
    <p:sldId id="292" r:id="rId9"/>
    <p:sldId id="294" r:id="rId10"/>
    <p:sldId id="259" r:id="rId11"/>
    <p:sldId id="266" r:id="rId12"/>
    <p:sldId id="272" r:id="rId13"/>
    <p:sldId id="281" r:id="rId14"/>
    <p:sldId id="267" r:id="rId15"/>
    <p:sldId id="285" r:id="rId16"/>
    <p:sldId id="273" r:id="rId17"/>
    <p:sldId id="301" r:id="rId18"/>
    <p:sldId id="302" r:id="rId19"/>
    <p:sldId id="286" r:id="rId20"/>
    <p:sldId id="274" r:id="rId21"/>
    <p:sldId id="276" r:id="rId22"/>
    <p:sldId id="295" r:id="rId23"/>
    <p:sldId id="268" r:id="rId24"/>
    <p:sldId id="269" r:id="rId25"/>
    <p:sldId id="282" r:id="rId26"/>
    <p:sldId id="283" r:id="rId27"/>
    <p:sldId id="284" r:id="rId28"/>
    <p:sldId id="278" r:id="rId29"/>
    <p:sldId id="298" r:id="rId30"/>
    <p:sldId id="280" r:id="rId31"/>
    <p:sldId id="296" r:id="rId32"/>
    <p:sldId id="297" r:id="rId33"/>
    <p:sldId id="300" r:id="rId34"/>
    <p:sldId id="265" r:id="rId35"/>
    <p:sldId id="263" r:id="rId36"/>
  </p:sldIdLst>
  <p:sldSz cx="18288000" cy="10287000"/>
  <p:notesSz cx="10287000" cy="18288000"/>
  <p:embeddedFontLst>
    <p:embeddedFont>
      <p:font typeface="NanumSquare ExtraBold" panose="020B0600000101010101" pitchFamily="50" charset="-127"/>
      <p:bold r:id="rId38"/>
    </p:embeddedFont>
    <p:embeddedFont>
      <p:font typeface="나눔스퀘어OTF Bold" panose="020B0600000101010101" pitchFamily="34" charset="-127"/>
      <p:bold r:id="rId39"/>
    </p:embeddedFont>
    <p:embeddedFont>
      <p:font typeface="에스코어 드림 5 Medium" panose="020B0503030302020204" pitchFamily="34" charset="-127"/>
      <p:regular r:id="rId40"/>
    </p:embeddedFont>
    <p:embeddedFont>
      <p:font typeface="나눔스퀘어_ac ExtraBold" panose="020B0600000101010101" pitchFamily="50" charset="-127"/>
      <p:bold r:id="rId41"/>
    </p:embeddedFont>
    <p:embeddedFont>
      <p:font typeface="에스코어 드림 6 Bold" panose="020B0703030302020204" pitchFamily="34" charset="-127"/>
      <p:bold r:id="rId42"/>
    </p:embeddedFont>
    <p:embeddedFont>
      <p:font typeface="나눔스퀘어_ac Bold" panose="020B0600000101010101" pitchFamily="50" charset="-127"/>
      <p:bold r:id="rId43"/>
    </p:embeddedFont>
    <p:embeddedFont>
      <p:font typeface="나눔스퀘어 ExtraBold" panose="020B0600000101010101" pitchFamily="50" charset="-127"/>
      <p:bold r:id="rId44"/>
    </p:embeddedFont>
    <p:embeddedFont>
      <p:font typeface="나눔스퀘어OTF ExtraBold" panose="020B0600000101010101" pitchFamily="34" charset="-127"/>
      <p:bold r:id="rId45"/>
    </p:embeddedFont>
    <p:embeddedFont>
      <p:font typeface="에스코어 드림 7 ExtraBold" panose="020B0803030302020204" pitchFamily="34" charset="-127"/>
      <p:bold r:id="rId46"/>
    </p:embeddedFont>
    <p:embeddedFont>
      <p:font typeface="나눔스퀘어" panose="020B0600000101010101" pitchFamily="50" charset="-127"/>
      <p:regular r:id="rId47"/>
    </p:embeddedFont>
    <p:embeddedFont>
      <p:font typeface="나눔스퀘어OTF_ac Bold" panose="020B0600000101010101" pitchFamily="34" charset="-12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21"/>
    <a:srgbClr val="000000"/>
    <a:srgbClr val="4472C4"/>
    <a:srgbClr val="B6DDE7"/>
    <a:srgbClr val="2A924A"/>
    <a:srgbClr val="DEF0F4"/>
    <a:srgbClr val="00441B"/>
    <a:srgbClr val="B3A2C7"/>
    <a:srgbClr val="337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70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&#52852;&#52852;&#50724;&#53665;%20&#48155;&#51008;%20&#54028;&#51068;\&#51648;&#54364;&#48324;%20&#51216;&#4968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&#52852;&#52852;&#50724;&#53665;%20&#48155;&#51008;%20&#54028;&#51068;\&#51648;&#54364;&#48324;%20&#51216;&#4968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&#52852;&#52852;&#50724;&#53665;%20&#48155;&#51008;%20&#54028;&#51068;\&#51648;&#54364;&#48324;%20&#51216;&#4968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&#52852;&#52852;&#50724;&#53665;%20&#48155;&#51008;%20&#54028;&#51068;\&#51648;&#54364;&#48324;%20&#51216;&#4968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&#52852;&#52852;&#50724;&#53665;%20&#48155;&#51008;%20&#54028;&#51068;\&#51648;&#54364;&#48324;%20&#51216;&#49688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&#52852;&#52852;&#50724;&#53665;%20&#48155;&#51008;%20&#54028;&#51068;\&#51648;&#54364;&#48324;%20&#51216;&#49688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497923672"/>
        <c:axId val="497924656"/>
      </c:radarChart>
      <c:catAx>
        <c:axId val="497923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7924656"/>
        <c:crosses val="autoZero"/>
        <c:auto val="1"/>
        <c:lblAlgn val="ctr"/>
        <c:lblOffset val="100"/>
        <c:noMultiLvlLbl val="0"/>
      </c:catAx>
      <c:valAx>
        <c:axId val="497924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79236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22222222222221"/>
          <c:y val="5.0925925925925923E-2"/>
          <c:w val="0.53888888888888886"/>
          <c:h val="0.89814814814814814"/>
        </c:manualLayout>
      </c:layout>
      <c:radarChart>
        <c:radarStyle val="marker"/>
        <c:varyColors val="0"/>
        <c:ser>
          <c:idx val="0"/>
          <c:order val="0"/>
          <c:tx>
            <c:strRef>
              <c:f>Sheet1!$I$2</c:f>
              <c:strCache>
                <c:ptCount val="1"/>
                <c:pt idx="0">
                  <c:v>강남구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Sheet1!$J$1:$N$1</c:f>
              <c:strCache>
                <c:ptCount val="5"/>
                <c:pt idx="0">
                  <c:v>만족도</c:v>
                </c:pt>
                <c:pt idx="1">
                  <c:v>일자리</c:v>
                </c:pt>
                <c:pt idx="2">
                  <c:v>연금</c:v>
                </c:pt>
                <c:pt idx="3">
                  <c:v>인구학적 특성</c:v>
                </c:pt>
                <c:pt idx="4">
                  <c:v>복지</c:v>
                </c:pt>
              </c:strCache>
            </c:strRef>
          </c:cat>
          <c:val>
            <c:numRef>
              <c:f>Sheet1!$J$2:$N$2</c:f>
              <c:numCache>
                <c:formatCode>General</c:formatCode>
                <c:ptCount val="5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94-4B10-AB65-322325645D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7923672"/>
        <c:axId val="497924656"/>
      </c:radarChart>
      <c:catAx>
        <c:axId val="497923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7924656"/>
        <c:crosses val="autoZero"/>
        <c:auto val="1"/>
        <c:lblAlgn val="ctr"/>
        <c:lblOffset val="100"/>
        <c:noMultiLvlLbl val="0"/>
      </c:catAx>
      <c:valAx>
        <c:axId val="497924656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97923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560991608"/>
        <c:axId val="493364424"/>
      </c:radarChart>
      <c:catAx>
        <c:axId val="5609916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3364424"/>
        <c:crosses val="autoZero"/>
        <c:auto val="1"/>
        <c:lblAlgn val="ctr"/>
        <c:lblOffset val="100"/>
        <c:noMultiLvlLbl val="0"/>
      </c:catAx>
      <c:valAx>
        <c:axId val="4933644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6099160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Sheet1!$I$7</c:f>
              <c:strCache>
                <c:ptCount val="1"/>
                <c:pt idx="0">
                  <c:v>영등포구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Sheet1!$J$6:$N$6</c:f>
              <c:strCache>
                <c:ptCount val="5"/>
                <c:pt idx="0">
                  <c:v>만족도</c:v>
                </c:pt>
                <c:pt idx="1">
                  <c:v>일자리</c:v>
                </c:pt>
                <c:pt idx="2">
                  <c:v>연금</c:v>
                </c:pt>
                <c:pt idx="3">
                  <c:v>인구학적 특성</c:v>
                </c:pt>
                <c:pt idx="4">
                  <c:v>복지</c:v>
                </c:pt>
              </c:strCache>
            </c:strRef>
          </c:cat>
          <c:val>
            <c:numRef>
              <c:f>Sheet1!$J$7:$N$7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1C-4827-A240-85A84744B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991608"/>
        <c:axId val="493364424"/>
      </c:radarChart>
      <c:catAx>
        <c:axId val="5609916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3364424"/>
        <c:crosses val="autoZero"/>
        <c:auto val="1"/>
        <c:lblAlgn val="ctr"/>
        <c:lblOffset val="100"/>
        <c:noMultiLvlLbl val="0"/>
      </c:catAx>
      <c:valAx>
        <c:axId val="493364424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60991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500264696"/>
        <c:axId val="500266992"/>
      </c:radarChart>
      <c:catAx>
        <c:axId val="500264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0266992"/>
        <c:crosses val="autoZero"/>
        <c:auto val="1"/>
        <c:lblAlgn val="ctr"/>
        <c:lblOffset val="100"/>
        <c:noMultiLvlLbl val="0"/>
      </c:catAx>
      <c:valAx>
        <c:axId val="500266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0264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561355000"/>
        <c:axId val="561355656"/>
      </c:radarChart>
      <c:catAx>
        <c:axId val="561355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1355656"/>
        <c:crosses val="autoZero"/>
        <c:auto val="1"/>
        <c:lblAlgn val="ctr"/>
        <c:lblOffset val="100"/>
        <c:noMultiLvlLbl val="0"/>
      </c:catAx>
      <c:valAx>
        <c:axId val="561355656"/>
        <c:scaling>
          <c:orientation val="minMax"/>
          <c:max val="5"/>
        </c:scaling>
        <c:delete val="1"/>
        <c:axPos val="l"/>
        <c:numFmt formatCode="General" sourceLinked="1"/>
        <c:majorTickMark val="out"/>
        <c:minorTickMark val="none"/>
        <c:tickLblPos val="nextTo"/>
        <c:crossAx val="5613550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333333333333334"/>
          <c:y val="8.2106663750364545E-2"/>
          <c:w val="0.53888888888888886"/>
          <c:h val="0.89814814814814814"/>
        </c:manualLayout>
      </c:layout>
      <c:radarChart>
        <c:radarStyle val="marker"/>
        <c:varyColors val="0"/>
        <c:ser>
          <c:idx val="0"/>
          <c:order val="0"/>
          <c:tx>
            <c:strRef>
              <c:f>Sheet1!$I$16</c:f>
              <c:strCache>
                <c:ptCount val="1"/>
                <c:pt idx="0">
                  <c:v>송파구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Sheet1!$J$15:$N$15</c:f>
              <c:strCache>
                <c:ptCount val="5"/>
                <c:pt idx="0">
                  <c:v>만족도</c:v>
                </c:pt>
                <c:pt idx="1">
                  <c:v>일자리</c:v>
                </c:pt>
                <c:pt idx="2">
                  <c:v>연금</c:v>
                </c:pt>
                <c:pt idx="3">
                  <c:v>인구학적 특성</c:v>
                </c:pt>
                <c:pt idx="4">
                  <c:v>복지</c:v>
                </c:pt>
              </c:strCache>
            </c:strRef>
          </c:cat>
          <c:val>
            <c:numRef>
              <c:f>Sheet1!$J$16:$N$16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57-4C60-B1DC-6C90B386A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523560"/>
        <c:axId val="495526840"/>
      </c:radarChart>
      <c:catAx>
        <c:axId val="495523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5526840"/>
        <c:crosses val="autoZero"/>
        <c:auto val="1"/>
        <c:lblAlgn val="ctr"/>
        <c:lblOffset val="100"/>
        <c:noMultiLvlLbl val="0"/>
      </c:catAx>
      <c:valAx>
        <c:axId val="4955268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5523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D6EC2-7524-4C34-900F-16E6F3992183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F981-867A-4850-8D94-06DD24C63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F981-867A-4850-8D94-06DD24C630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2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F981-867A-4850-8D94-06DD24C630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72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69E2-7AF8-4892-BB43-81C19B888D6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8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69E2-7AF8-4892-BB43-81C19B888D6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2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96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1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2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4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6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6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5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1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8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9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8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477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>
            <a:off x="1900000" y="4791488"/>
            <a:ext cx="11251981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kern="0" spc="-100" dirty="0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서울시</a:t>
            </a:r>
          </a:p>
          <a:p>
            <a:r>
              <a:rPr lang="en-US" sz="6600" kern="0" spc="-100" dirty="0" err="1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노인빈곤</a:t>
            </a:r>
            <a:r>
              <a:rPr lang="ko-KR" altLang="en-US" sz="6600" kern="0" spc="-100" dirty="0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격차</a:t>
            </a:r>
            <a:r>
              <a:rPr lang="en-US" sz="6600" kern="0" spc="-100" dirty="0" err="1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지수</a:t>
            </a:r>
            <a:r>
              <a:rPr lang="en-US" sz="6600" kern="0" spc="-100" dirty="0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 개발을 통한</a:t>
            </a:r>
          </a:p>
          <a:p>
            <a:r>
              <a:rPr lang="en-US" sz="6600" kern="0" spc="-100" dirty="0" err="1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사회적</a:t>
            </a:r>
            <a:r>
              <a:rPr lang="en-US" sz="6600" kern="0" spc="-100" dirty="0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 </a:t>
            </a:r>
            <a:r>
              <a:rPr lang="en-US" sz="6600" kern="0" spc="-100" dirty="0" err="1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돌봄가치</a:t>
            </a:r>
            <a:r>
              <a:rPr lang="en-US" sz="6600" kern="0" spc="-100" dirty="0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 </a:t>
            </a:r>
            <a:r>
              <a:rPr lang="ko-KR" altLang="en-US" sz="6600" kern="0" spc="-100" dirty="0" smtClean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 ExtraBold" pitchFamily="34" charset="0"/>
              </a:rPr>
              <a:t>실현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사다리꼴 9"/>
          <p:cNvSpPr/>
          <p:nvPr/>
        </p:nvSpPr>
        <p:spPr>
          <a:xfrm>
            <a:off x="13411200" y="1522769"/>
            <a:ext cx="3581400" cy="6019800"/>
          </a:xfrm>
          <a:prstGeom prst="trapezoid">
            <a:avLst/>
          </a:prstGeom>
          <a:solidFill>
            <a:srgbClr val="FFFF9D"/>
          </a:solidFill>
          <a:ln>
            <a:noFill/>
          </a:ln>
          <a:effectLst>
            <a:outerShdw blurRad="50800" dist="50800" dir="54000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3399152" y="6820003"/>
            <a:ext cx="3605495" cy="1642242"/>
          </a:xfrm>
          <a:prstGeom prst="ellipse">
            <a:avLst/>
          </a:prstGeom>
          <a:solidFill>
            <a:srgbClr val="F9DB59"/>
          </a:solidFill>
          <a:ln>
            <a:solidFill>
              <a:srgbClr val="FFC000"/>
            </a:solidFill>
          </a:ln>
          <a:effectLst>
            <a:outerShdw blurRad="50800" dist="38100" dir="5400000" algn="t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3929637" y="4648174"/>
            <a:ext cx="2604028" cy="3425950"/>
            <a:chOff x="14196583" y="5041482"/>
            <a:chExt cx="1973371" cy="26816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6583" y="5041482"/>
              <a:ext cx="1973371" cy="2681686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566" y="95751"/>
            <a:ext cx="2998668" cy="2128400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순서도: 연결자 16"/>
          <p:cNvSpPr/>
          <p:nvPr/>
        </p:nvSpPr>
        <p:spPr>
          <a:xfrm>
            <a:off x="16790134" y="3046606"/>
            <a:ext cx="507266" cy="496694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16701234" y="2948051"/>
            <a:ext cx="241300" cy="228600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/>
          <p:cNvSpPr/>
          <p:nvPr/>
        </p:nvSpPr>
        <p:spPr>
          <a:xfrm>
            <a:off x="12582770" y="5099953"/>
            <a:ext cx="444579" cy="418484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2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13106400" y="4754335"/>
            <a:ext cx="228600" cy="236765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2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/>
          <p:cNvSpPr/>
          <p:nvPr/>
        </p:nvSpPr>
        <p:spPr>
          <a:xfrm>
            <a:off x="17411700" y="7072832"/>
            <a:ext cx="457200" cy="471551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13563600" y="2781299"/>
            <a:ext cx="237970" cy="232911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84" y="8971401"/>
            <a:ext cx="3657601" cy="2190750"/>
          </a:xfrm>
          <a:prstGeom prst="rect">
            <a:avLst/>
          </a:prstGeom>
        </p:spPr>
      </p:pic>
      <p:pic>
        <p:nvPicPr>
          <p:cNvPr id="27" name="내용 개체 틀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401" y="9820531"/>
            <a:ext cx="2984499" cy="4664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24737" y="7823534"/>
            <a:ext cx="338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solidFill>
                  <a:srgbClr val="7F7F7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</a:t>
            </a:r>
            <a:r>
              <a:rPr lang="en-US" altLang="ko-KR" sz="3600" dirty="0" smtClean="0">
                <a:solidFill>
                  <a:srgbClr val="7F7F7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3600" dirty="0" smtClean="0">
                <a:solidFill>
                  <a:srgbClr val="7F7F7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 </a:t>
            </a:r>
            <a:r>
              <a:rPr lang="en-US" altLang="ko-KR" sz="3600" dirty="0" smtClean="0">
                <a:solidFill>
                  <a:srgbClr val="7F7F7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</a:t>
            </a:r>
            <a:r>
              <a:rPr lang="ko-KR" altLang="en-US" sz="3600" dirty="0" smtClean="0">
                <a:solidFill>
                  <a:srgbClr val="7F7F7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</a:t>
            </a:r>
            <a:endParaRPr lang="ko-KR" altLang="en-US" sz="3600" dirty="0">
              <a:solidFill>
                <a:srgbClr val="7F7F7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오각형 3"/>
          <p:cNvSpPr/>
          <p:nvPr/>
        </p:nvSpPr>
        <p:spPr>
          <a:xfrm>
            <a:off x="685800" y="1714500"/>
            <a:ext cx="3886200" cy="76200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3500" y="177233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수집</a:t>
            </a:r>
            <a:endParaRPr lang="ko-KR" altLang="en-US" sz="3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5029200" y="1714500"/>
            <a:ext cx="3886200" cy="76200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67300" y="1772334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노인빈곤격차지수 정의</a:t>
            </a:r>
            <a:endParaRPr lang="ko-KR" altLang="en-US" sz="28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5" name="오각형 14"/>
          <p:cNvSpPr/>
          <p:nvPr/>
        </p:nvSpPr>
        <p:spPr>
          <a:xfrm>
            <a:off x="9448800" y="1714500"/>
            <a:ext cx="3886200" cy="76200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287000" y="177233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 방법</a:t>
            </a:r>
            <a:endParaRPr lang="ko-KR" altLang="en-US" sz="3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오각형 16"/>
          <p:cNvSpPr/>
          <p:nvPr/>
        </p:nvSpPr>
        <p:spPr>
          <a:xfrm>
            <a:off x="13716000" y="1714500"/>
            <a:ext cx="3886200" cy="76200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173200" y="1772334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 결과 활용</a:t>
            </a:r>
            <a:endParaRPr lang="ko-KR" altLang="en-US" sz="3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89811" y="2781300"/>
            <a:ext cx="3581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029200" y="2781300"/>
            <a:ext cx="3581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5111" y="2816151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 데이터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800" y="3558233"/>
            <a:ext cx="403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60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 이상 </a:t>
            </a:r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사회조사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21’_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노인 </a:t>
            </a:r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구직건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수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기초연금 노인 </a:t>
            </a:r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수급자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서울시 사회복지시설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21’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노령화 지수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21’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여성노인인구수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85800" y="5905500"/>
            <a:ext cx="3581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81100" y="5940351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EDA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682992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노인빈곤율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관련 </a:t>
            </a:r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크롤링을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통한 </a:t>
            </a:r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워드클라우드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시각화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문제점 현황 파악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0200" y="281615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지수 개념 정의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33950" y="374027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만족도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일자리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연금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인구학적 특징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복지 지수 정의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500404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지수별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세부 요인 변수 선정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448800" y="2781300"/>
            <a:ext cx="3581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829800" y="281615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상관 분석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3716000" y="2781300"/>
            <a:ext cx="3581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097000" y="281615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시각화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9505950" y="5339294"/>
            <a:ext cx="3581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829800" y="5373416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회귀 분석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20200" y="3697797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일자리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연금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인구학적 특성 지수는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Pearson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상관 분석 사용하여 가중치 부여 및 지수 산출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35440" y="6199281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만족도 지수는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OLS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분석을 사용하여 가중치 부여 및 지수 산출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525000" y="7505700"/>
            <a:ext cx="3581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629775" y="7540067"/>
            <a:ext cx="333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군집</a:t>
            </a:r>
            <a:r>
              <a:rPr lang="en-US" altLang="ko-KR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96400" y="8480643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복지 지수는 군집분석을 사용하여 각 군집에 다른 값을 부여하여 지수 산출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517880" y="3765227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 결과에 기반한 서울시 </a:t>
            </a:r>
            <a:r>
              <a:rPr lang="ko-KR" altLang="en-US" sz="24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행정구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별 빈곤 격차 지도 시각화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3716000" y="7505700"/>
            <a:ext cx="3581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4097000" y="754055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정책 활용 방안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548360" y="842345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빈곤 지도를 바탕으로 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현재 빈곤 격차 상위 지역을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선정하여 행정 관리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15057120" y="5074953"/>
            <a:ext cx="1013460" cy="1766476"/>
          </a:xfrm>
          <a:prstGeom prst="downArrow">
            <a:avLst/>
          </a:prstGeom>
          <a:solidFill>
            <a:srgbClr val="B6D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1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1300460" y="5143500"/>
            <a:ext cx="3558540" cy="3374021"/>
          </a:xfrm>
          <a:prstGeom prst="ellipse">
            <a:avLst/>
          </a:pr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97" y="1375201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워드클라우드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시각화</a:t>
            </a:r>
            <a:endParaRPr lang="ko-KR" altLang="en-US" sz="4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838200" y="2206198"/>
            <a:ext cx="5410200" cy="326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_x266582400" descr="EMB000027387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28" y="2672416"/>
            <a:ext cx="6495475" cy="634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62200" y="9045921"/>
            <a:ext cx="5359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뉴스 </a:t>
            </a:r>
            <a:r>
              <a:rPr lang="en-US" altLang="ko-KR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10800" y="3595552"/>
            <a:ext cx="5359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노인빈곤은</a:t>
            </a:r>
            <a:endParaRPr lang="en-US" altLang="ko-KR" sz="3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복지</a:t>
            </a:r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</a:t>
            </a:r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소득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연관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34272" y="6059941"/>
            <a:ext cx="51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“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71234" y="7392769"/>
            <a:ext cx="60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”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528469" y="5368217"/>
            <a:ext cx="3102521" cy="2916821"/>
          </a:xfrm>
          <a:prstGeom prst="ellipse">
            <a:avLst/>
          </a:pr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794029" y="5637878"/>
            <a:ext cx="2644730" cy="2377497"/>
          </a:xfrm>
          <a:prstGeom prst="ellipse">
            <a:avLst/>
          </a:pr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2087913" y="5842827"/>
            <a:ext cx="2071499" cy="1891474"/>
          </a:xfrm>
          <a:prstGeom prst="ellipse">
            <a:avLst/>
          </a:pr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2404665" y="6035347"/>
            <a:ext cx="1680975" cy="1506433"/>
          </a:xfrm>
          <a:prstGeom prst="ellipse">
            <a:avLst/>
          </a:pr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2573257" y="6246421"/>
            <a:ext cx="1252436" cy="1211977"/>
          </a:xfrm>
          <a:prstGeom prst="ellipse">
            <a:avLst/>
          </a:pr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436528" y="6087964"/>
            <a:ext cx="5359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노인빈곤격차지수의 요인으로 </a:t>
            </a:r>
            <a:endParaRPr lang="en-US" altLang="ko-KR" sz="3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복지</a:t>
            </a:r>
            <a:r>
              <a:rPr lang="en-US" altLang="ko-KR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</a:t>
            </a:r>
            <a:r>
              <a:rPr lang="en-US" altLang="ko-KR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만족도</a:t>
            </a:r>
            <a:r>
              <a:rPr lang="en-US" altLang="ko-KR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/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인구학적 특성 등과 연관시켜보자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73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4F6DB3C0-1F91-4FD6-B233-EE71B09E36E0}"/>
              </a:ext>
            </a:extLst>
          </p:cNvPr>
          <p:cNvSpPr/>
          <p:nvPr/>
        </p:nvSpPr>
        <p:spPr>
          <a:xfrm>
            <a:off x="7216029" y="4035649"/>
            <a:ext cx="4028735" cy="3942109"/>
          </a:xfrm>
          <a:prstGeom prst="ellipse">
            <a:avLst/>
          </a:prstGeom>
          <a:noFill/>
          <a:ln w="9525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97" y="1375201"/>
            <a:ext cx="775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노인빈곤격차 지수 정의</a:t>
            </a:r>
            <a:endParaRPr lang="ko-KR" altLang="en-US" sz="4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838200" y="2195976"/>
            <a:ext cx="6096000" cy="42906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08C9415-08C2-4ECA-AFC3-F550F32B1CE9}"/>
              </a:ext>
            </a:extLst>
          </p:cNvPr>
          <p:cNvSpPr/>
          <p:nvPr/>
        </p:nvSpPr>
        <p:spPr>
          <a:xfrm>
            <a:off x="6611899" y="3467100"/>
            <a:ext cx="5247811" cy="5281179"/>
          </a:xfrm>
          <a:prstGeom prst="ellipse">
            <a:avLst/>
          </a:prstGeom>
          <a:noFill/>
          <a:ln w="762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F23D58-5CF4-4045-AAC9-9F2FF4380741}"/>
              </a:ext>
            </a:extLst>
          </p:cNvPr>
          <p:cNvGrpSpPr/>
          <p:nvPr/>
        </p:nvGrpSpPr>
        <p:grpSpPr>
          <a:xfrm>
            <a:off x="5613547" y="4053240"/>
            <a:ext cx="1806264" cy="1817749"/>
            <a:chOff x="6777281" y="4096543"/>
            <a:chExt cx="1154723" cy="1154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85920A-21A7-4E07-B04D-1B6A49A41BF4}"/>
                </a:ext>
              </a:extLst>
            </p:cNvPr>
            <p:cNvSpPr/>
            <p:nvPr/>
          </p:nvSpPr>
          <p:spPr>
            <a:xfrm>
              <a:off x="6777281" y="4096543"/>
              <a:ext cx="1154723" cy="1154723"/>
            </a:xfrm>
            <a:prstGeom prst="ellipse">
              <a:avLst/>
            </a:prstGeom>
            <a:solidFill>
              <a:srgbClr val="7030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186DE3E-9D39-4F17-9998-C814A954EE25}"/>
                </a:ext>
              </a:extLst>
            </p:cNvPr>
            <p:cNvSpPr/>
            <p:nvPr/>
          </p:nvSpPr>
          <p:spPr>
            <a:xfrm>
              <a:off x="6853480" y="4172742"/>
              <a:ext cx="1002323" cy="1002323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F23D58-5CF4-4045-AAC9-9F2FF4380741}"/>
              </a:ext>
            </a:extLst>
          </p:cNvPr>
          <p:cNvGrpSpPr/>
          <p:nvPr/>
        </p:nvGrpSpPr>
        <p:grpSpPr>
          <a:xfrm>
            <a:off x="11114371" y="4109781"/>
            <a:ext cx="1806264" cy="1817749"/>
            <a:chOff x="6777281" y="4096543"/>
            <a:chExt cx="1154723" cy="1154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485920A-21A7-4E07-B04D-1B6A49A41BF4}"/>
                </a:ext>
              </a:extLst>
            </p:cNvPr>
            <p:cNvSpPr/>
            <p:nvPr/>
          </p:nvSpPr>
          <p:spPr>
            <a:xfrm>
              <a:off x="6777281" y="4096543"/>
              <a:ext cx="1154723" cy="1154723"/>
            </a:xfrm>
            <a:prstGeom prst="ellipse">
              <a:avLst/>
            </a:prstGeom>
            <a:solidFill>
              <a:srgbClr val="FFFF2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186DE3E-9D39-4F17-9998-C814A954EE25}"/>
                </a:ext>
              </a:extLst>
            </p:cNvPr>
            <p:cNvSpPr/>
            <p:nvPr/>
          </p:nvSpPr>
          <p:spPr>
            <a:xfrm>
              <a:off x="6853480" y="4172742"/>
              <a:ext cx="1002323" cy="1002323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9F23D58-5CF4-4045-AAC9-9F2FF4380741}"/>
              </a:ext>
            </a:extLst>
          </p:cNvPr>
          <p:cNvGrpSpPr/>
          <p:nvPr/>
        </p:nvGrpSpPr>
        <p:grpSpPr>
          <a:xfrm>
            <a:off x="6243453" y="7141739"/>
            <a:ext cx="1806264" cy="1817749"/>
            <a:chOff x="6777281" y="4096543"/>
            <a:chExt cx="1154723" cy="1154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485920A-21A7-4E07-B04D-1B6A49A41BF4}"/>
                </a:ext>
              </a:extLst>
            </p:cNvPr>
            <p:cNvSpPr/>
            <p:nvPr/>
          </p:nvSpPr>
          <p:spPr>
            <a:xfrm>
              <a:off x="6777281" y="4096543"/>
              <a:ext cx="1154723" cy="115472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186DE3E-9D39-4F17-9998-C814A954EE25}"/>
                </a:ext>
              </a:extLst>
            </p:cNvPr>
            <p:cNvSpPr/>
            <p:nvPr/>
          </p:nvSpPr>
          <p:spPr>
            <a:xfrm>
              <a:off x="6853480" y="4172742"/>
              <a:ext cx="1002323" cy="1002323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9F23D58-5CF4-4045-AAC9-9F2FF4380741}"/>
              </a:ext>
            </a:extLst>
          </p:cNvPr>
          <p:cNvGrpSpPr/>
          <p:nvPr/>
        </p:nvGrpSpPr>
        <p:grpSpPr>
          <a:xfrm>
            <a:off x="8352051" y="2195976"/>
            <a:ext cx="1806264" cy="1817749"/>
            <a:chOff x="6777281" y="4096543"/>
            <a:chExt cx="1154723" cy="1154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485920A-21A7-4E07-B04D-1B6A49A41BF4}"/>
                </a:ext>
              </a:extLst>
            </p:cNvPr>
            <p:cNvSpPr/>
            <p:nvPr/>
          </p:nvSpPr>
          <p:spPr>
            <a:xfrm>
              <a:off x="6777281" y="4096543"/>
              <a:ext cx="1154723" cy="1154723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186DE3E-9D39-4F17-9998-C814A954EE25}"/>
                </a:ext>
              </a:extLst>
            </p:cNvPr>
            <p:cNvSpPr/>
            <p:nvPr/>
          </p:nvSpPr>
          <p:spPr>
            <a:xfrm>
              <a:off x="6853480" y="4172742"/>
              <a:ext cx="1002323" cy="1002323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F23D58-5CF4-4045-AAC9-9F2FF4380741}"/>
              </a:ext>
            </a:extLst>
          </p:cNvPr>
          <p:cNvGrpSpPr/>
          <p:nvPr/>
        </p:nvGrpSpPr>
        <p:grpSpPr>
          <a:xfrm>
            <a:off x="10469476" y="7141739"/>
            <a:ext cx="1806264" cy="1817749"/>
            <a:chOff x="6777281" y="4096543"/>
            <a:chExt cx="1154723" cy="1154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485920A-21A7-4E07-B04D-1B6A49A41BF4}"/>
                </a:ext>
              </a:extLst>
            </p:cNvPr>
            <p:cNvSpPr/>
            <p:nvPr/>
          </p:nvSpPr>
          <p:spPr>
            <a:xfrm>
              <a:off x="6777281" y="4096543"/>
              <a:ext cx="1154723" cy="1154723"/>
            </a:xfrm>
            <a:prstGeom prst="ellipse">
              <a:avLst/>
            </a:prstGeom>
            <a:solidFill>
              <a:srgbClr val="33793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186DE3E-9D39-4F17-9998-C814A954EE25}"/>
                </a:ext>
              </a:extLst>
            </p:cNvPr>
            <p:cNvSpPr/>
            <p:nvPr/>
          </p:nvSpPr>
          <p:spPr>
            <a:xfrm>
              <a:off x="6853480" y="4172742"/>
              <a:ext cx="1002323" cy="1002323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264582" y="2853127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일자리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62600" y="4685113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만족도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24231" y="7773617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연금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63200" y="7773612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복지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079314" y="4588354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인구학적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설명선: 굽은 선(테두리 없음) 101">
            <a:extLst>
              <a:ext uri="{FF2B5EF4-FFF2-40B4-BE49-F238E27FC236}">
                <a16:creationId xmlns:a16="http://schemas.microsoft.com/office/drawing/2014/main" id="{49F3A94C-F9CC-47FB-985B-BB94050750AF}"/>
              </a:ext>
            </a:extLst>
          </p:cNvPr>
          <p:cNvSpPr/>
          <p:nvPr/>
        </p:nvSpPr>
        <p:spPr>
          <a:xfrm flipH="1">
            <a:off x="2038022" y="3101091"/>
            <a:ext cx="2149420" cy="1216149"/>
          </a:xfrm>
          <a:prstGeom prst="callout2">
            <a:avLst>
              <a:gd name="adj1" fmla="val 50727"/>
              <a:gd name="adj2" fmla="val 131996"/>
              <a:gd name="adj3" fmla="val 50907"/>
              <a:gd name="adj4" fmla="val -38173"/>
              <a:gd name="adj5" fmla="val 93512"/>
              <a:gd name="adj6" fmla="val -63463"/>
            </a:avLst>
          </a:prstGeom>
          <a:noFill/>
          <a:ln>
            <a:solidFill>
              <a:schemeClr val="tx2">
                <a:lumMod val="50000"/>
              </a:schemeClr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설명선: 굽은 선(테두리 없음) 101">
            <a:extLst>
              <a:ext uri="{FF2B5EF4-FFF2-40B4-BE49-F238E27FC236}">
                <a16:creationId xmlns:a16="http://schemas.microsoft.com/office/drawing/2014/main" id="{49F3A94C-F9CC-47FB-985B-BB94050750AF}"/>
              </a:ext>
            </a:extLst>
          </p:cNvPr>
          <p:cNvSpPr/>
          <p:nvPr/>
        </p:nvSpPr>
        <p:spPr>
          <a:xfrm flipH="1" flipV="1">
            <a:off x="1212700" y="8748279"/>
            <a:ext cx="2884003" cy="1508487"/>
          </a:xfrm>
          <a:prstGeom prst="callout2">
            <a:avLst>
              <a:gd name="adj1" fmla="val 48706"/>
              <a:gd name="adj2" fmla="val 97335"/>
              <a:gd name="adj3" fmla="val 50907"/>
              <a:gd name="adj4" fmla="val -38173"/>
              <a:gd name="adj5" fmla="val 93512"/>
              <a:gd name="adj6" fmla="val -63463"/>
            </a:avLst>
          </a:prstGeom>
          <a:noFill/>
          <a:ln>
            <a:solidFill>
              <a:schemeClr val="tx2">
                <a:lumMod val="50000"/>
              </a:schemeClr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3081" y="7977758"/>
            <a:ext cx="377930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국민기초생활보장 </a:t>
            </a:r>
            <a:r>
              <a:rPr lang="ko-KR" altLang="en-US" sz="22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수급자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노인 기초연금 수급  현황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기초연금 </a:t>
            </a:r>
            <a:r>
              <a:rPr lang="ko-KR" altLang="en-US" sz="22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수급자</a:t>
            </a: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현황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주택연금 발급 건수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251579" y="3818265"/>
            <a:ext cx="37793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60</a:t>
            </a: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 이상 소득 만족도</a:t>
            </a:r>
            <a:endParaRPr lang="en-US" altLang="ko-KR" sz="2200" dirty="0"/>
          </a:p>
          <a:p>
            <a:r>
              <a:rPr lang="en-US" altLang="ko-KR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60</a:t>
            </a: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 이상 여가활동 만족도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60</a:t>
            </a: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 이상 일자리 만족도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60</a:t>
            </a: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 이상 삶의 만족도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60</a:t>
            </a: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 이상 행복도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주거환경 만족도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81804" y="7985483"/>
            <a:ext cx="4648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노인 의료복지시설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노인 주거복지시설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재가노인복지시설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기타 사회복지시설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6" name="설명선: 굽은 선(테두리 없음) 101">
            <a:extLst>
              <a:ext uri="{FF2B5EF4-FFF2-40B4-BE49-F238E27FC236}">
                <a16:creationId xmlns:a16="http://schemas.microsoft.com/office/drawing/2014/main" id="{49F3A94C-F9CC-47FB-985B-BB94050750AF}"/>
              </a:ext>
            </a:extLst>
          </p:cNvPr>
          <p:cNvSpPr/>
          <p:nvPr/>
        </p:nvSpPr>
        <p:spPr>
          <a:xfrm flipV="1">
            <a:off x="13712928" y="8801433"/>
            <a:ext cx="2880808" cy="1383878"/>
          </a:xfrm>
          <a:prstGeom prst="callout2">
            <a:avLst>
              <a:gd name="adj1" fmla="val 43200"/>
              <a:gd name="adj2" fmla="val 110443"/>
              <a:gd name="adj3" fmla="val 46502"/>
              <a:gd name="adj4" fmla="val -41061"/>
              <a:gd name="adj5" fmla="val 88006"/>
              <a:gd name="adj6" fmla="val -58173"/>
            </a:avLst>
          </a:prstGeom>
          <a:noFill/>
          <a:ln>
            <a:solidFill>
              <a:schemeClr val="tx2">
                <a:lumMod val="50000"/>
              </a:schemeClr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344400" y="4569847"/>
            <a:ext cx="4648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성별</a:t>
            </a:r>
            <a:r>
              <a:rPr lang="en-US" altLang="ko-KR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구별 독거노인 현황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구별 고령자 현황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65</a:t>
            </a: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 이상 여성 내국인 수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노령화 지수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가구당 </a:t>
            </a:r>
            <a:r>
              <a:rPr lang="ko-KR" altLang="en-US" sz="22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가구원</a:t>
            </a: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수</a:t>
            </a:r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endParaRPr lang="en-US" altLang="ko-KR" sz="22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250974" y="1907922"/>
            <a:ext cx="4648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일자리 충분도</a:t>
            </a:r>
            <a:endParaRPr lang="en-US" altLang="ko-KR" sz="25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5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취업자 수</a:t>
            </a:r>
            <a:endParaRPr lang="en-US" altLang="ko-KR" sz="25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5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취업률</a:t>
            </a:r>
            <a:endParaRPr lang="en-US" altLang="ko-KR" sz="25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5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구인난</a:t>
            </a:r>
            <a:endParaRPr lang="en-US" altLang="ko-KR" sz="25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endParaRPr lang="en-US" altLang="ko-KR" sz="25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764159" y="7985483"/>
            <a:ext cx="21431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노인교실</a:t>
            </a:r>
            <a:r>
              <a:rPr lang="en-US" altLang="ko-KR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구별 </a:t>
            </a:r>
            <a:r>
              <a:rPr lang="ko-KR" altLang="en-US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의료기관</a:t>
            </a:r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장기요양기관 </a:t>
            </a:r>
            <a:r>
              <a:rPr lang="ko-KR" altLang="en-US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전문인력 현황</a:t>
            </a:r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50" name="설명선: 굽은 선(테두리 없음) 101">
            <a:extLst>
              <a:ext uri="{FF2B5EF4-FFF2-40B4-BE49-F238E27FC236}">
                <a16:creationId xmlns:a16="http://schemas.microsoft.com/office/drawing/2014/main" id="{49F3A94C-F9CC-47FB-985B-BB94050750AF}"/>
              </a:ext>
            </a:extLst>
          </p:cNvPr>
          <p:cNvSpPr/>
          <p:nvPr/>
        </p:nvSpPr>
        <p:spPr>
          <a:xfrm flipV="1">
            <a:off x="14215726" y="5751034"/>
            <a:ext cx="2548274" cy="1383878"/>
          </a:xfrm>
          <a:prstGeom prst="callout2">
            <a:avLst>
              <a:gd name="adj1" fmla="val 43200"/>
              <a:gd name="adj2" fmla="val 110443"/>
              <a:gd name="adj3" fmla="val 46502"/>
              <a:gd name="adj4" fmla="val -41061"/>
              <a:gd name="adj5" fmla="val 88006"/>
              <a:gd name="adj6" fmla="val -58173"/>
            </a:avLst>
          </a:prstGeom>
          <a:noFill/>
          <a:ln>
            <a:solidFill>
              <a:schemeClr val="tx2">
                <a:lumMod val="50000"/>
              </a:schemeClr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설명선: 굽은 선(테두리 없음) 101">
            <a:extLst>
              <a:ext uri="{FF2B5EF4-FFF2-40B4-BE49-F238E27FC236}">
                <a16:creationId xmlns:a16="http://schemas.microsoft.com/office/drawing/2014/main" id="{49F3A94C-F9CC-47FB-985B-BB94050750AF}"/>
              </a:ext>
            </a:extLst>
          </p:cNvPr>
          <p:cNvSpPr/>
          <p:nvPr/>
        </p:nvSpPr>
        <p:spPr>
          <a:xfrm>
            <a:off x="11132069" y="2204353"/>
            <a:ext cx="933305" cy="1179536"/>
          </a:xfrm>
          <a:prstGeom prst="callout2">
            <a:avLst>
              <a:gd name="adj1" fmla="val -42074"/>
              <a:gd name="adj2" fmla="val 613379"/>
              <a:gd name="adj3" fmla="val -40853"/>
              <a:gd name="adj4" fmla="val 172808"/>
              <a:gd name="adj5" fmla="val 60873"/>
              <a:gd name="adj6" fmla="val -56540"/>
            </a:avLst>
          </a:prstGeom>
          <a:noFill/>
          <a:ln>
            <a:solidFill>
              <a:schemeClr val="tx2">
                <a:lumMod val="50000"/>
              </a:schemeClr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45850" y="5707900"/>
            <a:ext cx="4894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노인빈곤격차 지수</a:t>
            </a:r>
            <a:endParaRPr lang="ko-KR" altLang="en-US" sz="4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5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1822717" y="3845412"/>
            <a:ext cx="3417283" cy="3312023"/>
          </a:xfrm>
          <a:prstGeom prst="rect">
            <a:avLst/>
          </a:prstGeom>
          <a:solidFill>
            <a:srgbClr val="B3A2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22360" y="3860136"/>
            <a:ext cx="3417283" cy="3312023"/>
          </a:xfrm>
          <a:prstGeom prst="rect">
            <a:avLst/>
          </a:prstGeom>
          <a:solidFill>
            <a:srgbClr val="B3A2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954000" y="2831960"/>
            <a:ext cx="1371600" cy="711340"/>
          </a:xfrm>
          <a:prstGeom prst="rect">
            <a:avLst/>
          </a:prstGeom>
          <a:solidFill>
            <a:srgbClr val="B3A2C7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95800" y="2823796"/>
            <a:ext cx="1371600" cy="711340"/>
          </a:xfrm>
          <a:prstGeom prst="rect">
            <a:avLst/>
          </a:prstGeom>
          <a:solidFill>
            <a:srgbClr val="B3A2C7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96" y="1375201"/>
            <a:ext cx="124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지수 모델링 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838200" y="2218453"/>
            <a:ext cx="2971800" cy="20429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10000" y="2917856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9117527" y="5290470"/>
            <a:ext cx="570998" cy="252003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705566" y="5023769"/>
            <a:ext cx="3566052" cy="5334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605041" y="4647764"/>
            <a:ext cx="3810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상관분석</a:t>
            </a:r>
            <a:r>
              <a:rPr lang="en-US" altLang="ko-KR" sz="23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3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회귀분석</a:t>
            </a:r>
            <a:r>
              <a:rPr lang="en-US" altLang="ko-KR" sz="23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3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</a:t>
            </a:r>
            <a:r>
              <a:rPr lang="en-US" altLang="ko-KR" sz="23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endParaRPr lang="ko-KR" altLang="en-US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38563" y="4035016"/>
            <a:ext cx="25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일자리 충분도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48335" y="4662561"/>
            <a:ext cx="25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사회복지 </a:t>
            </a:r>
            <a:r>
              <a:rPr lang="ko-KR" altLang="en-US" sz="24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331700" y="5209448"/>
            <a:ext cx="25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독거노인 수 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38957" y="5756336"/>
            <a:ext cx="25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기초생활수급자 수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1461" y="4035016"/>
            <a:ext cx="25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일자리 관련 데이터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22361" y="4658501"/>
            <a:ext cx="343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사회복지시설 관련 데이터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2361" y="5290469"/>
            <a:ext cx="341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인구학적 특성 관련 데이터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41461" y="5884685"/>
            <a:ext cx="25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연금 관련 데이터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38563" y="6293703"/>
            <a:ext cx="2596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전반적인 삶의 만족도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32880" y="6510759"/>
            <a:ext cx="259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만족도 관련 데이터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7826" y="8419452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노인빈곤격차지수 최종 </a:t>
            </a:r>
            <a:r>
              <a:rPr lang="ko-KR" altLang="en-US" sz="36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산출식</a:t>
            </a:r>
            <a:r>
              <a:rPr lang="ko-KR" altLang="en-US" sz="36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도출</a:t>
            </a:r>
            <a:endParaRPr lang="ko-KR" altLang="en-US" sz="3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0" y="29438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Y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변수</a:t>
            </a:r>
            <a:endParaRPr lang="ko-KR" altLang="en-US" sz="2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9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2971800" y="3304760"/>
            <a:ext cx="4191000" cy="630942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201400" y="3293358"/>
            <a:ext cx="4191000" cy="630942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139710" y="3287925"/>
            <a:ext cx="38551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지수 별 </a:t>
            </a:r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상관분석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496" y="1375201"/>
            <a:ext cx="124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상관분석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일자리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연금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인구학적 특성 지표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838200" y="2206198"/>
            <a:ext cx="9525000" cy="326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48200" y="174899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673104320" descr="EMB00002ca401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9" y="4265825"/>
            <a:ext cx="2939767" cy="2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610600" y="268400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681272120" descr="EMB00002ca401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66" y="4268967"/>
            <a:ext cx="2650334" cy="206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679431728" descr="EMB00002ca4014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20" y="6583943"/>
            <a:ext cx="3032327" cy="22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106173" y="3314416"/>
            <a:ext cx="45148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피어슨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상관분석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실시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83267" y="9258300"/>
            <a:ext cx="59680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각 변수들 간 상관관계 그래프를 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그려서  상관성 확인</a:t>
            </a:r>
          </a:p>
        </p:txBody>
      </p:sp>
      <p:pic>
        <p:nvPicPr>
          <p:cNvPr id="1035" name="_x679432016" descr="EMB00002ca4014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520" y="4754917"/>
            <a:ext cx="5078132" cy="327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0972800" y="9224420"/>
            <a:ext cx="10697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Pearson 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상관분석을 실시하여 상관성을 확인</a:t>
            </a:r>
            <a:endParaRPr lang="ko-KR" altLang="en-US" sz="21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971800" y="3304760"/>
            <a:ext cx="4191000" cy="630942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62200" y="3304760"/>
            <a:ext cx="5410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상관계수 가중치 </a:t>
            </a:r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산정식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963400" y="3304760"/>
            <a:ext cx="3505200" cy="630942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496" y="1375201"/>
            <a:ext cx="124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상관분석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일자리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연금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인구학적 특성 지표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838200" y="2206198"/>
            <a:ext cx="9525000" cy="326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48200" y="174899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673105256" descr="EMB00002ca401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742" y="4709701"/>
            <a:ext cx="659936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524" y="4757459"/>
            <a:ext cx="2104952" cy="21049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5" name="TextBox 14"/>
          <p:cNvSpPr txBox="1"/>
          <p:nvPr/>
        </p:nvSpPr>
        <p:spPr>
          <a:xfrm>
            <a:off x="11658600" y="3304760"/>
            <a:ext cx="411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표준화 후 최종 도출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0" y="6462301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각 변수의 상관계수 </a:t>
            </a:r>
            <a:r>
              <a:rPr lang="en-US" altLang="ko-KR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 </a:t>
            </a:r>
            <a:r>
              <a:rPr lang="ko-KR" altLang="en-US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상관계수의 합</a:t>
            </a:r>
            <a:endParaRPr lang="ko-KR" altLang="en-US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8844" y="7687454"/>
            <a:ext cx="10697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 일자리 지표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= -1.68</a:t>
            </a:r>
            <a:r>
              <a:rPr lang="ko-KR" altLang="en-US" sz="2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구직건수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+ 3.08</a:t>
            </a:r>
            <a:r>
              <a:rPr lang="ko-KR" altLang="en-US" sz="2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취업건수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– 10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구인난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+ 9.6</a:t>
            </a:r>
            <a:r>
              <a:rPr lang="ko-KR" altLang="en-US" sz="2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노인취업률</a:t>
            </a:r>
            <a:endParaRPr lang="ko-KR" altLang="en-US" sz="21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8844" y="8065413"/>
            <a:ext cx="10697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 연금 지표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= 0.542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기초연금수급자수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+ 0.458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주택연금건수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844" y="7327528"/>
            <a:ext cx="10697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 인구학적 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지표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= 0.4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내국인노인수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+ 0.412</a:t>
            </a:r>
            <a:r>
              <a:rPr lang="ko-KR" altLang="en-US" sz="2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여성노인수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+ 0.187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가구원수평균</a:t>
            </a:r>
          </a:p>
        </p:txBody>
      </p:sp>
      <p:sp>
        <p:nvSpPr>
          <p:cNvPr id="4" name="이등변 삼각형 3"/>
          <p:cNvSpPr/>
          <p:nvPr/>
        </p:nvSpPr>
        <p:spPr>
          <a:xfrm rot="5400000">
            <a:off x="9428693" y="5431351"/>
            <a:ext cx="854130" cy="661516"/>
          </a:xfrm>
          <a:prstGeom prst="triangle">
            <a:avLst/>
          </a:prstGeom>
          <a:solidFill>
            <a:srgbClr val="B6D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43522" y="7696471"/>
            <a:ext cx="106973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21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행정구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별 </a:t>
            </a:r>
            <a:r>
              <a:rPr lang="ko-KR" altLang="en-US" sz="2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지수 간 편차를 감소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시키기 위한 </a:t>
            </a:r>
            <a:endParaRPr lang="en-US" altLang="ko-KR" sz="21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 fontAlgn="base" latinLnBrk="1"/>
            <a:r>
              <a:rPr lang="ko-KR" altLang="en-US" sz="2500" b="1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표준화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실시</a:t>
            </a:r>
            <a:endParaRPr lang="ko-KR" altLang="en-US" sz="21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00427" y="2618717"/>
            <a:ext cx="3055257" cy="695983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96" y="1375201"/>
            <a:ext cx="124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회귀분석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만족도 지표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838200" y="2206198"/>
            <a:ext cx="5257800" cy="326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8400" y="8553390"/>
            <a:ext cx="216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일자리 만족도</a:t>
            </a:r>
            <a:endParaRPr lang="ko-KR" altLang="en-US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681981"/>
            <a:ext cx="35781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변수 간 </a:t>
            </a:r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상관분석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1025" name="_x306732352" descr="EMB0000318002a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90227"/>
            <a:ext cx="5400675" cy="4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07571368" descr="EMB0000318002a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885" y="3795848"/>
            <a:ext cx="5400675" cy="4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2485" y="-12492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06731920" descr="EMB0000318002a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127" y="3789963"/>
            <a:ext cx="5400675" cy="4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923154" y="855339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주거 환경 만족도</a:t>
            </a:r>
            <a:endParaRPr lang="ko-KR" altLang="en-US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20800" y="8553390"/>
            <a:ext cx="1512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삶의 만족도</a:t>
            </a:r>
            <a:endParaRPr lang="ko-KR" altLang="en-US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71800" y="5657790"/>
            <a:ext cx="2743200" cy="2726398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127336" y="6127593"/>
            <a:ext cx="2233452" cy="2155558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401800" y="5962590"/>
            <a:ext cx="1867554" cy="1755178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7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086600" y="2651237"/>
            <a:ext cx="4191000" cy="695983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96" y="1375201"/>
            <a:ext cx="124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회귀분석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만족도 지표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838200" y="2206198"/>
            <a:ext cx="5257800" cy="326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7" name="_x377989472" descr="EMB00002ca4018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567" y="4496623"/>
            <a:ext cx="4334058" cy="25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600" y="6188007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SCREE PLOT</a:t>
            </a:r>
            <a:r>
              <a:rPr lang="ko-KR" altLang="en-US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을 통해 </a:t>
            </a:r>
            <a:endParaRPr lang="en-US" altLang="ko-KR" sz="20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사용해야할 변수의 개수를 선정</a:t>
            </a:r>
            <a:endParaRPr lang="ko-KR" altLang="en-US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5343" y="2716278"/>
            <a:ext cx="44925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차원 축소 </a:t>
            </a:r>
            <a:r>
              <a:rPr lang="en-US" altLang="ko-KR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- 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주성분 분석 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16" y="7276388"/>
            <a:ext cx="6675368" cy="16128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96" y="3543300"/>
            <a:ext cx="4329719" cy="23207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85784" y="7808518"/>
            <a:ext cx="838200" cy="306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486967" y="9184944"/>
            <a:ext cx="445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주성분 수가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개일 때 총분산비율이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0.806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42295" y="7067148"/>
            <a:ext cx="445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BIPLOT</a:t>
            </a:r>
          </a:p>
          <a:p>
            <a:pPr algn="ctr" fontAlgn="base" latinLnBrk="1"/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최근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전반적인 삶의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만족도 변수가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일부 변수들을 사용해도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편향성 발생하지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않음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80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4343400" y="2694917"/>
            <a:ext cx="1828800" cy="695983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039600" y="2657612"/>
            <a:ext cx="3048000" cy="695983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96" y="1375201"/>
            <a:ext cx="124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회귀분석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만족도 지표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838200" y="2206198"/>
            <a:ext cx="5257800" cy="326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74545" y="2735077"/>
            <a:ext cx="35781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다중공선성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확인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20" name="_x175737408" descr="EMB000024800b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877" r="8658" b="4407"/>
          <a:stretch/>
        </p:blipFill>
        <p:spPr bwMode="auto">
          <a:xfrm>
            <a:off x="11548899" y="3619500"/>
            <a:ext cx="3810001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758199" y="9001491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모든 변수의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VIF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지수가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10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미만이므로 </a:t>
            </a:r>
            <a:endParaRPr lang="en-US" altLang="ko-KR" sz="20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 fontAlgn="base" latinLnBrk="1"/>
            <a:r>
              <a:rPr lang="ko-KR" altLang="en-US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변수를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제거하지 않고 회귀분석 진행 가 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762500"/>
            <a:ext cx="8534781" cy="20516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203691" y="2759958"/>
            <a:ext cx="41115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변수 추출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0" y="6852706"/>
            <a:ext cx="411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만족도 변수 </a:t>
            </a:r>
            <a:r>
              <a:rPr lang="en-US" altLang="ko-KR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9</a:t>
            </a:r>
            <a:r>
              <a:rPr lang="ko-KR" altLang="en-US" sz="2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 추출</a:t>
            </a:r>
            <a:endParaRPr lang="ko-KR" altLang="en-US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38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7712560" y="7429500"/>
            <a:ext cx="3657600" cy="630942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96" y="1375201"/>
            <a:ext cx="5912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회귀분석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만족도 지표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838200" y="2206198"/>
            <a:ext cx="5257800" cy="326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_x679433240" descr="EMB00002ca4014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7" t="14866" r="7597" b="13311"/>
          <a:stretch/>
        </p:blipFill>
        <p:spPr bwMode="auto">
          <a:xfrm>
            <a:off x="7225844" y="8122777"/>
            <a:ext cx="4813756" cy="16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71900992" descr="EMB00002e500a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025" y="2508544"/>
            <a:ext cx="5210088" cy="34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178270" y="3911013"/>
            <a:ext cx="2182983" cy="338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57800" y="3262407"/>
            <a:ext cx="2050113" cy="3425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2476500"/>
            <a:ext cx="2432233" cy="16008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285" y="2513729"/>
            <a:ext cx="2461189" cy="15635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840" y="4529357"/>
            <a:ext cx="2192319" cy="14891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538" y="4756219"/>
            <a:ext cx="1766018" cy="3722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6210300"/>
            <a:ext cx="9576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회귀분석 결과 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검정통계량의 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p-value &gt; 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유의수준 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0.05</a:t>
            </a:r>
            <a:endParaRPr lang="ko-KR" altLang="en-US" sz="21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7956" y="6617072"/>
            <a:ext cx="9576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R-squared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는 수정결정계수가 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0.78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이므로 </a:t>
            </a:r>
            <a:r>
              <a:rPr lang="ko-KR" altLang="en-US" sz="21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회귀모형이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약 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78%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설명력을 가짐</a:t>
            </a:r>
            <a:endParaRPr lang="ko-KR" altLang="en-US" sz="21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05431" y="6594270"/>
            <a:ext cx="9576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21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회귀모형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가지 가정 실시한 결과 모두 타당함</a:t>
            </a:r>
            <a:endParaRPr lang="ko-KR" altLang="en-US" sz="21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327076" y="3912522"/>
            <a:ext cx="133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등분산성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114137" y="3952101"/>
            <a:ext cx="133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선형성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327076" y="5961768"/>
            <a:ext cx="133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정규성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183405" y="5224543"/>
            <a:ext cx="133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독립성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64960" y="7521215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회귀계수 가중치 </a:t>
            </a:r>
            <a:r>
              <a:rPr lang="ko-KR" altLang="en-US" sz="2800" b="1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산정식</a:t>
            </a:r>
            <a:endParaRPr lang="ko-KR" altLang="en-US" sz="2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endParaRPr lang="ko-KR" altLang="en-US" sz="2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34480" y="956552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각 변수의 회귀계수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회귀계수의 합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200" y="2171700"/>
            <a:ext cx="1828800" cy="695983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318491" y="2236741"/>
            <a:ext cx="41115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회귀분석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5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545"/>
            <a:ext cx="18288000" cy="1129854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-5968"/>
            <a:ext cx="18363196" cy="1104900"/>
            <a:chOff x="-96967" y="13956803"/>
            <a:chExt cx="18363196" cy="10750605"/>
          </a:xfrm>
          <a:solidFill>
            <a:schemeClr val="accent1">
              <a:lumMod val="60000"/>
              <a:lumOff val="40000"/>
            </a:schemeClr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6967" y="13956803"/>
              <a:ext cx="18363196" cy="1075060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D4375CA4-F716-F1B1-E3E5-1A78B07E16C6}"/>
              </a:ext>
            </a:extLst>
          </p:cNvPr>
          <p:cNvSpPr/>
          <p:nvPr/>
        </p:nvSpPr>
        <p:spPr>
          <a:xfrm>
            <a:off x="1770518" y="4155951"/>
            <a:ext cx="3011700" cy="3121149"/>
          </a:xfrm>
          <a:prstGeom prst="arc">
            <a:avLst>
              <a:gd name="adj1" fmla="val 8646718"/>
              <a:gd name="adj2" fmla="val 2150047"/>
            </a:avLst>
          </a:prstGeom>
          <a:ln w="279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186810-AB3D-48A3-F86B-7642A3870C2C}"/>
              </a:ext>
            </a:extLst>
          </p:cNvPr>
          <p:cNvSpPr/>
          <p:nvPr/>
        </p:nvSpPr>
        <p:spPr>
          <a:xfrm>
            <a:off x="2056145" y="4395327"/>
            <a:ext cx="2474899" cy="2656419"/>
          </a:xfrm>
          <a:prstGeom prst="ellipse">
            <a:avLst/>
          </a:prstGeom>
          <a:solidFill>
            <a:schemeClr val="bg1"/>
          </a:solidFill>
          <a:ln w="279400">
            <a:noFill/>
          </a:ln>
          <a:effectLst>
            <a:outerShdw blurRad="279400" sx="102000" sy="1020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 dirty="0">
              <a:solidFill>
                <a:srgbClr val="304A7D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76182" y="5020693"/>
            <a:ext cx="2234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분석배경</a:t>
            </a:r>
            <a:endParaRPr lang="en-US" altLang="ko-KR" sz="32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및</a:t>
            </a:r>
            <a:endParaRPr lang="en-US" altLang="ko-KR" sz="32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목표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순서도: 연결자 34"/>
          <p:cNvSpPr/>
          <p:nvPr/>
        </p:nvSpPr>
        <p:spPr>
          <a:xfrm>
            <a:off x="2720766" y="3521724"/>
            <a:ext cx="1145653" cy="1053618"/>
          </a:xfrm>
          <a:prstGeom prst="flowChartConnector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882562" y="3724271"/>
            <a:ext cx="98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52760" y="3694590"/>
            <a:ext cx="82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144697" y="3694590"/>
            <a:ext cx="82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D4375CA4-F716-F1B1-E3E5-1A78B07E16C6}"/>
              </a:ext>
            </a:extLst>
          </p:cNvPr>
          <p:cNvSpPr/>
          <p:nvPr/>
        </p:nvSpPr>
        <p:spPr>
          <a:xfrm>
            <a:off x="5903700" y="4129758"/>
            <a:ext cx="3011700" cy="3121149"/>
          </a:xfrm>
          <a:prstGeom prst="arc">
            <a:avLst>
              <a:gd name="adj1" fmla="val 8646718"/>
              <a:gd name="adj2" fmla="val 2150047"/>
            </a:avLst>
          </a:prstGeom>
          <a:ln w="279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5186810-AB3D-48A3-F86B-7642A3870C2C}"/>
              </a:ext>
            </a:extLst>
          </p:cNvPr>
          <p:cNvSpPr/>
          <p:nvPr/>
        </p:nvSpPr>
        <p:spPr>
          <a:xfrm>
            <a:off x="6189327" y="4369134"/>
            <a:ext cx="2474899" cy="2656419"/>
          </a:xfrm>
          <a:prstGeom prst="ellipse">
            <a:avLst/>
          </a:prstGeom>
          <a:solidFill>
            <a:schemeClr val="bg1"/>
          </a:solidFill>
          <a:ln w="279400">
            <a:noFill/>
          </a:ln>
          <a:effectLst>
            <a:outerShdw blurRad="279400" sx="102000" sy="1020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 dirty="0">
              <a:solidFill>
                <a:srgbClr val="304A7D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09364" y="4994500"/>
            <a:ext cx="223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  <a:endParaRPr lang="en-US" altLang="ko-KR" sz="40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40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프로세스</a:t>
            </a:r>
            <a:endParaRPr lang="ko-KR" altLang="en-US" sz="4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0" name="순서도: 연결자 49"/>
          <p:cNvSpPr/>
          <p:nvPr/>
        </p:nvSpPr>
        <p:spPr>
          <a:xfrm>
            <a:off x="6853948" y="3495531"/>
            <a:ext cx="1145653" cy="1053618"/>
          </a:xfrm>
          <a:prstGeom prst="flowChartConnector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015744" y="3698078"/>
            <a:ext cx="98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D4375CA4-F716-F1B1-E3E5-1A78B07E16C6}"/>
              </a:ext>
            </a:extLst>
          </p:cNvPr>
          <p:cNvSpPr/>
          <p:nvPr/>
        </p:nvSpPr>
        <p:spPr>
          <a:xfrm>
            <a:off x="9982200" y="4151334"/>
            <a:ext cx="3011700" cy="3121149"/>
          </a:xfrm>
          <a:prstGeom prst="arc">
            <a:avLst>
              <a:gd name="adj1" fmla="val 8646718"/>
              <a:gd name="adj2" fmla="val 2150047"/>
            </a:avLst>
          </a:prstGeom>
          <a:ln w="279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5186810-AB3D-48A3-F86B-7642A3870C2C}"/>
              </a:ext>
            </a:extLst>
          </p:cNvPr>
          <p:cNvSpPr/>
          <p:nvPr/>
        </p:nvSpPr>
        <p:spPr>
          <a:xfrm>
            <a:off x="10267827" y="4390710"/>
            <a:ext cx="2474899" cy="2656419"/>
          </a:xfrm>
          <a:prstGeom prst="ellipse">
            <a:avLst/>
          </a:prstGeom>
          <a:solidFill>
            <a:schemeClr val="bg1"/>
          </a:solidFill>
          <a:ln w="279400">
            <a:noFill/>
          </a:ln>
          <a:effectLst>
            <a:outerShdw blurRad="279400" sx="102000" sy="1020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 dirty="0">
              <a:solidFill>
                <a:srgbClr val="304A7D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387864" y="5016076"/>
            <a:ext cx="223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  <a:endParaRPr lang="en-US" altLang="ko-KR" sz="40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40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lang="ko-KR" altLang="en-US" sz="4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5" name="순서도: 연결자 54"/>
          <p:cNvSpPr/>
          <p:nvPr/>
        </p:nvSpPr>
        <p:spPr>
          <a:xfrm>
            <a:off x="10932448" y="3517107"/>
            <a:ext cx="1145653" cy="1053618"/>
          </a:xfrm>
          <a:prstGeom prst="flowChartConnector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094244" y="3719654"/>
            <a:ext cx="98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D4375CA4-F716-F1B1-E3E5-1A78B07E16C6}"/>
              </a:ext>
            </a:extLst>
          </p:cNvPr>
          <p:cNvSpPr/>
          <p:nvPr/>
        </p:nvSpPr>
        <p:spPr>
          <a:xfrm>
            <a:off x="14057100" y="4151334"/>
            <a:ext cx="3011700" cy="3121149"/>
          </a:xfrm>
          <a:prstGeom prst="arc">
            <a:avLst>
              <a:gd name="adj1" fmla="val 8646718"/>
              <a:gd name="adj2" fmla="val 2150047"/>
            </a:avLst>
          </a:prstGeom>
          <a:ln w="279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186810-AB3D-48A3-F86B-7642A3870C2C}"/>
              </a:ext>
            </a:extLst>
          </p:cNvPr>
          <p:cNvSpPr/>
          <p:nvPr/>
        </p:nvSpPr>
        <p:spPr>
          <a:xfrm>
            <a:off x="14342727" y="4390710"/>
            <a:ext cx="2474899" cy="2656419"/>
          </a:xfrm>
          <a:prstGeom prst="ellipse">
            <a:avLst/>
          </a:prstGeom>
          <a:solidFill>
            <a:schemeClr val="bg1"/>
          </a:solidFill>
          <a:ln w="279400">
            <a:noFill/>
          </a:ln>
          <a:effectLst>
            <a:outerShdw blurRad="279400" sx="102000" sy="1020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 dirty="0">
              <a:solidFill>
                <a:srgbClr val="304A7D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462762" y="4927078"/>
            <a:ext cx="2234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활용방안</a:t>
            </a:r>
            <a:endParaRPr lang="en-US" altLang="ko-KR" sz="32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및</a:t>
            </a:r>
            <a:endParaRPr lang="en-US" altLang="ko-KR" sz="32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기대효과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순서도: 연결자 59"/>
          <p:cNvSpPr/>
          <p:nvPr/>
        </p:nvSpPr>
        <p:spPr>
          <a:xfrm>
            <a:off x="15007348" y="3517107"/>
            <a:ext cx="1145653" cy="1053618"/>
          </a:xfrm>
          <a:prstGeom prst="flowChartConnector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5169144" y="3719654"/>
            <a:ext cx="98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63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438400" y="2928447"/>
            <a:ext cx="5105400" cy="630942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972800" y="2912358"/>
            <a:ext cx="6248400" cy="630942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96" y="1375201"/>
            <a:ext cx="124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복지 지표</a:t>
            </a:r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838200" y="2206198"/>
            <a:ext cx="4876800" cy="326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_x383966872" descr="EMB000024800b1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686300"/>
            <a:ext cx="7696200" cy="29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383967736" descr="EMB000024800b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4029745"/>
            <a:ext cx="5019675" cy="400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86000" y="2928447"/>
            <a:ext cx="5410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K-means Clustering 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72800" y="2928447"/>
            <a:ext cx="6248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산점도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행렬을 통한</a:t>
            </a:r>
            <a:r>
              <a:rPr lang="en-US" altLang="ko-KR" sz="3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군집 특성 검토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07067" y="8191500"/>
            <a:ext cx="5968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복지 관련 데이터들은 상관성이 존재하지 않아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군집을 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가지로 나누어 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K-Clustering 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실시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00734" y="8191500"/>
            <a:ext cx="59680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1,2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번 군집에는 </a:t>
            </a:r>
            <a:r>
              <a:rPr lang="ko-KR" altLang="en-US" sz="2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복지지수를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0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점으로 지수 산정</a:t>
            </a:r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</a:p>
          <a:p>
            <a:pPr algn="ctr" fontAlgn="base" latinLnBrk="1"/>
            <a:r>
              <a:rPr lang="en-US" altLang="ko-KR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0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번 군집에는 </a:t>
            </a:r>
            <a:r>
              <a:rPr lang="en-US" altLang="ko-KR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21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점으로 지수 </a:t>
            </a:r>
            <a:r>
              <a:rPr lang="ko-KR" altLang="en-US" sz="2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산정</a:t>
            </a:r>
          </a:p>
          <a:p>
            <a:pPr algn="ctr" fontAlgn="base" latinLnBrk="1"/>
            <a:endParaRPr lang="ko-KR" altLang="en-US" sz="21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3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752451" y="3503585"/>
            <a:ext cx="5563104" cy="1139770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1" y="3619500"/>
            <a:ext cx="637195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3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노인빈곤격차 지수</a:t>
            </a:r>
            <a:endParaRPr lang="ko-KR" altLang="en-US" sz="53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1397" y="5372100"/>
            <a:ext cx="1082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=  </a:t>
            </a:r>
            <a:r>
              <a:rPr lang="ko-KR" altLang="en-US" sz="4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연금 지표 </a:t>
            </a:r>
            <a:endParaRPr lang="en-US" altLang="ko-KR" sz="4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 </a:t>
            </a:r>
            <a:r>
              <a:rPr lang="ko-KR" altLang="en-US" sz="4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인구학적 특성 지표 </a:t>
            </a:r>
            <a:r>
              <a:rPr lang="en-US" altLang="ko-KR" sz="4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 </a:t>
            </a:r>
            <a:r>
              <a:rPr lang="ko-KR" altLang="en-US" sz="4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복지 지표</a:t>
            </a:r>
            <a:endParaRPr lang="en-US" altLang="ko-KR" sz="48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4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만족도 지표 </a:t>
            </a:r>
            <a:r>
              <a:rPr lang="en-US" altLang="ko-KR" sz="4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4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일자리 지표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473505"/>
            <a:ext cx="53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“</a:t>
            </a:r>
            <a:endParaRPr lang="ko-KR" altLang="en-US" sz="5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0755" y="4460998"/>
            <a:ext cx="53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”</a:t>
            </a:r>
            <a:endParaRPr lang="ko-KR" altLang="en-US" sz="5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93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연결자 19"/>
          <p:cNvSpPr/>
          <p:nvPr/>
        </p:nvSpPr>
        <p:spPr>
          <a:xfrm>
            <a:off x="8531747" y="3632682"/>
            <a:ext cx="1145653" cy="1053618"/>
          </a:xfrm>
          <a:prstGeom prst="flowChartConnector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93543" y="3835229"/>
            <a:ext cx="98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7598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610100" y="5600700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</a:t>
            </a:r>
            <a:endParaRPr lang="ko-KR" altLang="en-US" sz="5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3" name="그룹 1001"/>
          <p:cNvGrpSpPr/>
          <p:nvPr/>
        </p:nvGrpSpPr>
        <p:grpSpPr>
          <a:xfrm>
            <a:off x="-37598" y="9182100"/>
            <a:ext cx="18363196" cy="1104900"/>
            <a:chOff x="0" y="0"/>
            <a:chExt cx="18363196" cy="10750605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cxnSp>
        <p:nvCxnSpPr>
          <p:cNvPr id="19" name="직선 연결선 18"/>
          <p:cNvCxnSpPr/>
          <p:nvPr/>
        </p:nvCxnSpPr>
        <p:spPr>
          <a:xfrm>
            <a:off x="7863949" y="5142618"/>
            <a:ext cx="2560103" cy="1764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4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91861"/>
            <a:ext cx="3501569" cy="49497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97" y="1375201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지수 적용 결과</a:t>
            </a:r>
            <a:endParaRPr lang="ko-KR" altLang="en-US" sz="4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2160865"/>
            <a:ext cx="38862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52429" y="8247846"/>
            <a:ext cx="922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QGIS</a:t>
            </a: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사용한 서울시 </a:t>
            </a:r>
            <a:r>
              <a:rPr lang="ko-KR" altLang="en-US" sz="28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행정구별</a:t>
            </a: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노인빈곤격차지수 지도 시각화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8260401"/>
            <a:ext cx="922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</a:t>
            </a: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</a:t>
            </a: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ko-KR" altLang="en-US" sz="28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행정구</a:t>
            </a: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중 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노인빈곤격차지수 상위권 지역 도출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2590800" y="8343900"/>
            <a:ext cx="381000" cy="360966"/>
          </a:xfrm>
          <a:prstGeom prst="triangle">
            <a:avLst>
              <a:gd name="adj" fmla="val 46191"/>
            </a:avLst>
          </a:prstGeom>
          <a:solidFill>
            <a:srgbClr val="FFF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>
            <a:off x="11277600" y="8336720"/>
            <a:ext cx="381000" cy="360966"/>
          </a:xfrm>
          <a:prstGeom prst="triangle">
            <a:avLst>
              <a:gd name="adj" fmla="val 46191"/>
            </a:avLst>
          </a:prstGeom>
          <a:solidFill>
            <a:srgbClr val="FFF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액자 14"/>
          <p:cNvSpPr/>
          <p:nvPr/>
        </p:nvSpPr>
        <p:spPr>
          <a:xfrm>
            <a:off x="1371600" y="3848100"/>
            <a:ext cx="3501571" cy="7620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1371600" y="4686300"/>
            <a:ext cx="3501570" cy="7620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1375232" y="5526208"/>
            <a:ext cx="3501568" cy="70465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91637" y="86900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69" y="3024496"/>
            <a:ext cx="3614943" cy="48844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3221"/>
          <a:stretch/>
        </p:blipFill>
        <p:spPr>
          <a:xfrm>
            <a:off x="10439400" y="2993492"/>
            <a:ext cx="6652048" cy="49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3221"/>
          <a:stretch/>
        </p:blipFill>
        <p:spPr>
          <a:xfrm>
            <a:off x="1296683" y="2628900"/>
            <a:ext cx="8943527" cy="670095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727543" y="4838700"/>
            <a:ext cx="1759857" cy="762000"/>
          </a:xfrm>
          <a:prstGeom prst="rect">
            <a:avLst/>
          </a:prstGeom>
          <a:solidFill>
            <a:srgbClr val="B6DDE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742782" y="3649430"/>
            <a:ext cx="4868817" cy="707886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496" y="1375201"/>
            <a:ext cx="10103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노인빈곤격차지도 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시각화</a:t>
            </a:r>
            <a:endParaRPr lang="ko-KR" altLang="en-US" sz="4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38200" y="2206198"/>
            <a:ext cx="6602112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0480" y="-762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482340" y="6134100"/>
            <a:ext cx="1325880" cy="1371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114432" y="6819900"/>
            <a:ext cx="1325880" cy="1371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58706" y="6743700"/>
            <a:ext cx="1021080" cy="1066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63400" y="3677037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노인빈곤격차 </a:t>
            </a:r>
            <a:r>
              <a:rPr lang="ko-KR" altLang="en-US" sz="4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상위지역</a:t>
            </a:r>
            <a:endParaRPr lang="en-US" altLang="ko-KR" sz="4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95875" y="4876800"/>
            <a:ext cx="12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순위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742783" y="5789831"/>
            <a:ext cx="1759857" cy="762000"/>
          </a:xfrm>
          <a:prstGeom prst="rect">
            <a:avLst/>
          </a:prstGeom>
          <a:solidFill>
            <a:srgbClr val="B6DDE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009119" y="5867400"/>
            <a:ext cx="12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순위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727543" y="6743700"/>
            <a:ext cx="1759857" cy="762000"/>
          </a:xfrm>
          <a:prstGeom prst="rect">
            <a:avLst/>
          </a:prstGeom>
          <a:solidFill>
            <a:srgbClr val="B6DDE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995875" y="6781800"/>
            <a:ext cx="12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순위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23043" y="487680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강남구</a:t>
            </a:r>
            <a:endParaRPr lang="ko-KR" altLang="en-US" sz="3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823043" y="5810933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영등포구</a:t>
            </a:r>
            <a:endParaRPr lang="ko-KR" altLang="en-US" sz="3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845540" y="676656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송파구</a:t>
            </a:r>
            <a:endParaRPr lang="ko-KR" altLang="en-US" sz="3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6" name="설명선: 굽은 선(테두리 없음) 101">
            <a:extLst>
              <a:ext uri="{FF2B5EF4-FFF2-40B4-BE49-F238E27FC236}">
                <a16:creationId xmlns:a16="http://schemas.microsoft.com/office/drawing/2014/main" id="{49F3A94C-F9CC-47FB-985B-BB94050750AF}"/>
              </a:ext>
            </a:extLst>
          </p:cNvPr>
          <p:cNvSpPr/>
          <p:nvPr/>
        </p:nvSpPr>
        <p:spPr>
          <a:xfrm flipH="1">
            <a:off x="3230590" y="6211825"/>
            <a:ext cx="2149420" cy="1216149"/>
          </a:xfrm>
          <a:prstGeom prst="callout2">
            <a:avLst>
              <a:gd name="adj1" fmla="val -144761"/>
              <a:gd name="adj2" fmla="val -520311"/>
              <a:gd name="adj3" fmla="val -144582"/>
              <a:gd name="adj4" fmla="val -301932"/>
              <a:gd name="adj5" fmla="val 93512"/>
              <a:gd name="adj6" fmla="val -63463"/>
            </a:avLst>
          </a:prstGeom>
          <a:noFill/>
          <a:ln>
            <a:solidFill>
              <a:srgbClr val="DEF0F4"/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69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/>
          <p:cNvSpPr/>
          <p:nvPr/>
        </p:nvSpPr>
        <p:spPr>
          <a:xfrm>
            <a:off x="14848949" y="2144289"/>
            <a:ext cx="2374493" cy="952211"/>
          </a:xfrm>
          <a:prstGeom prst="ellipse">
            <a:avLst/>
          </a:prstGeom>
          <a:solidFill>
            <a:srgbClr val="DEF0F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496" y="1375201"/>
            <a:ext cx="8732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노인빈곤격차 </a:t>
            </a:r>
            <a:r>
              <a:rPr lang="ko-KR" altLang="en-US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상위지역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(1)</a:t>
            </a:r>
            <a:endParaRPr lang="ko-KR" altLang="en-US" sz="4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38200" y="2206198"/>
            <a:ext cx="70104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0480" y="-762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820400" y="675247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복지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강남구">
            <a:extLst>
              <a:ext uri="{FF2B5EF4-FFF2-40B4-BE49-F238E27FC236}">
                <a16:creationId xmlns:a16="http://schemas.microsoft.com/office/drawing/2014/main" id="{8785C06C-8A6F-4739-8399-42D9C69CAD45}"/>
              </a:ext>
            </a:extLst>
          </p:cNvPr>
          <p:cNvSpPr/>
          <p:nvPr/>
        </p:nvSpPr>
        <p:spPr>
          <a:xfrm>
            <a:off x="2286000" y="3471921"/>
            <a:ext cx="4366855" cy="4113580"/>
          </a:xfrm>
          <a:custGeom>
            <a:avLst/>
            <a:gdLst>
              <a:gd name="connsiteX0" fmla="*/ 502920 w 3417570"/>
              <a:gd name="connsiteY0" fmla="*/ 15240 h 3063240"/>
              <a:gd name="connsiteX1" fmla="*/ 502920 w 3417570"/>
              <a:gd name="connsiteY1" fmla="*/ 15240 h 3063240"/>
              <a:gd name="connsiteX2" fmla="*/ 609600 w 3417570"/>
              <a:gd name="connsiteY2" fmla="*/ 49530 h 3063240"/>
              <a:gd name="connsiteX3" fmla="*/ 704850 w 3417570"/>
              <a:gd name="connsiteY3" fmla="*/ 64770 h 3063240"/>
              <a:gd name="connsiteX4" fmla="*/ 762000 w 3417570"/>
              <a:gd name="connsiteY4" fmla="*/ 83820 h 3063240"/>
              <a:gd name="connsiteX5" fmla="*/ 822960 w 3417570"/>
              <a:gd name="connsiteY5" fmla="*/ 99060 h 3063240"/>
              <a:gd name="connsiteX6" fmla="*/ 910590 w 3417570"/>
              <a:gd name="connsiteY6" fmla="*/ 137160 h 3063240"/>
              <a:gd name="connsiteX7" fmla="*/ 990600 w 3417570"/>
              <a:gd name="connsiteY7" fmla="*/ 179070 h 3063240"/>
              <a:gd name="connsiteX8" fmla="*/ 1085850 w 3417570"/>
              <a:gd name="connsiteY8" fmla="*/ 220980 h 3063240"/>
              <a:gd name="connsiteX9" fmla="*/ 1169670 w 3417570"/>
              <a:gd name="connsiteY9" fmla="*/ 281940 h 3063240"/>
              <a:gd name="connsiteX10" fmla="*/ 1238250 w 3417570"/>
              <a:gd name="connsiteY10" fmla="*/ 300990 h 3063240"/>
              <a:gd name="connsiteX11" fmla="*/ 1306830 w 3417570"/>
              <a:gd name="connsiteY11" fmla="*/ 323850 h 3063240"/>
              <a:gd name="connsiteX12" fmla="*/ 1341120 w 3417570"/>
              <a:gd name="connsiteY12" fmla="*/ 331470 h 3063240"/>
              <a:gd name="connsiteX13" fmla="*/ 1390650 w 3417570"/>
              <a:gd name="connsiteY13" fmla="*/ 377190 h 3063240"/>
              <a:gd name="connsiteX14" fmla="*/ 1440180 w 3417570"/>
              <a:gd name="connsiteY14" fmla="*/ 426720 h 3063240"/>
              <a:gd name="connsiteX15" fmla="*/ 1508760 w 3417570"/>
              <a:gd name="connsiteY15" fmla="*/ 468630 h 3063240"/>
              <a:gd name="connsiteX16" fmla="*/ 1546860 w 3417570"/>
              <a:gd name="connsiteY16" fmla="*/ 495300 h 3063240"/>
              <a:gd name="connsiteX17" fmla="*/ 1550670 w 3417570"/>
              <a:gd name="connsiteY17" fmla="*/ 552450 h 3063240"/>
              <a:gd name="connsiteX18" fmla="*/ 1539240 w 3417570"/>
              <a:gd name="connsiteY18" fmla="*/ 582930 h 3063240"/>
              <a:gd name="connsiteX19" fmla="*/ 1539240 w 3417570"/>
              <a:gd name="connsiteY19" fmla="*/ 659130 h 3063240"/>
              <a:gd name="connsiteX20" fmla="*/ 1554480 w 3417570"/>
              <a:gd name="connsiteY20" fmla="*/ 781050 h 3063240"/>
              <a:gd name="connsiteX21" fmla="*/ 1554480 w 3417570"/>
              <a:gd name="connsiteY21" fmla="*/ 857250 h 3063240"/>
              <a:gd name="connsiteX22" fmla="*/ 1573530 w 3417570"/>
              <a:gd name="connsiteY22" fmla="*/ 941070 h 3063240"/>
              <a:gd name="connsiteX23" fmla="*/ 1577340 w 3417570"/>
              <a:gd name="connsiteY23" fmla="*/ 1047750 h 3063240"/>
              <a:gd name="connsiteX24" fmla="*/ 1592580 w 3417570"/>
              <a:gd name="connsiteY24" fmla="*/ 1150620 h 3063240"/>
              <a:gd name="connsiteX25" fmla="*/ 1592580 w 3417570"/>
              <a:gd name="connsiteY25" fmla="*/ 1219200 h 3063240"/>
              <a:gd name="connsiteX26" fmla="*/ 1588770 w 3417570"/>
              <a:gd name="connsiteY26" fmla="*/ 1261110 h 3063240"/>
              <a:gd name="connsiteX27" fmla="*/ 1607820 w 3417570"/>
              <a:gd name="connsiteY27" fmla="*/ 1295400 h 3063240"/>
              <a:gd name="connsiteX28" fmla="*/ 1642110 w 3417570"/>
              <a:gd name="connsiteY28" fmla="*/ 1303020 h 3063240"/>
              <a:gd name="connsiteX29" fmla="*/ 1684020 w 3417570"/>
              <a:gd name="connsiteY29" fmla="*/ 1360170 h 3063240"/>
              <a:gd name="connsiteX30" fmla="*/ 1748790 w 3417570"/>
              <a:gd name="connsiteY30" fmla="*/ 1379220 h 3063240"/>
              <a:gd name="connsiteX31" fmla="*/ 1832610 w 3417570"/>
              <a:gd name="connsiteY31" fmla="*/ 1379220 h 3063240"/>
              <a:gd name="connsiteX32" fmla="*/ 1931670 w 3417570"/>
              <a:gd name="connsiteY32" fmla="*/ 1398270 h 3063240"/>
              <a:gd name="connsiteX33" fmla="*/ 2042160 w 3417570"/>
              <a:gd name="connsiteY33" fmla="*/ 1417320 h 3063240"/>
              <a:gd name="connsiteX34" fmla="*/ 2179320 w 3417570"/>
              <a:gd name="connsiteY34" fmla="*/ 1466850 h 3063240"/>
              <a:gd name="connsiteX35" fmla="*/ 2305050 w 3417570"/>
              <a:gd name="connsiteY35" fmla="*/ 1489710 h 3063240"/>
              <a:gd name="connsiteX36" fmla="*/ 2453640 w 3417570"/>
              <a:gd name="connsiteY36" fmla="*/ 1539240 h 3063240"/>
              <a:gd name="connsiteX37" fmla="*/ 2537460 w 3417570"/>
              <a:gd name="connsiteY37" fmla="*/ 1569720 h 3063240"/>
              <a:gd name="connsiteX38" fmla="*/ 2651760 w 3417570"/>
              <a:gd name="connsiteY38" fmla="*/ 1623060 h 3063240"/>
              <a:gd name="connsiteX39" fmla="*/ 2743200 w 3417570"/>
              <a:gd name="connsiteY39" fmla="*/ 1703070 h 3063240"/>
              <a:gd name="connsiteX40" fmla="*/ 2796540 w 3417570"/>
              <a:gd name="connsiteY40" fmla="*/ 1714500 h 3063240"/>
              <a:gd name="connsiteX41" fmla="*/ 2823210 w 3417570"/>
              <a:gd name="connsiteY41" fmla="*/ 1779270 h 3063240"/>
              <a:gd name="connsiteX42" fmla="*/ 2868930 w 3417570"/>
              <a:gd name="connsiteY42" fmla="*/ 1905000 h 3063240"/>
              <a:gd name="connsiteX43" fmla="*/ 2918460 w 3417570"/>
              <a:gd name="connsiteY43" fmla="*/ 2034540 h 3063240"/>
              <a:gd name="connsiteX44" fmla="*/ 2960370 w 3417570"/>
              <a:gd name="connsiteY44" fmla="*/ 2145030 h 3063240"/>
              <a:gd name="connsiteX45" fmla="*/ 2979420 w 3417570"/>
              <a:gd name="connsiteY45" fmla="*/ 2240280 h 3063240"/>
              <a:gd name="connsiteX46" fmla="*/ 3013710 w 3417570"/>
              <a:gd name="connsiteY46" fmla="*/ 2327910 h 3063240"/>
              <a:gd name="connsiteX47" fmla="*/ 3013710 w 3417570"/>
              <a:gd name="connsiteY47" fmla="*/ 2327910 h 3063240"/>
              <a:gd name="connsiteX48" fmla="*/ 3032760 w 3417570"/>
              <a:gd name="connsiteY48" fmla="*/ 2400300 h 3063240"/>
              <a:gd name="connsiteX49" fmla="*/ 3097530 w 3417570"/>
              <a:gd name="connsiteY49" fmla="*/ 2446020 h 3063240"/>
              <a:gd name="connsiteX50" fmla="*/ 3147060 w 3417570"/>
              <a:gd name="connsiteY50" fmla="*/ 2472690 h 3063240"/>
              <a:gd name="connsiteX51" fmla="*/ 3219450 w 3417570"/>
              <a:gd name="connsiteY51" fmla="*/ 2541270 h 3063240"/>
              <a:gd name="connsiteX52" fmla="*/ 3276600 w 3417570"/>
              <a:gd name="connsiteY52" fmla="*/ 2598420 h 3063240"/>
              <a:gd name="connsiteX53" fmla="*/ 3360420 w 3417570"/>
              <a:gd name="connsiteY53" fmla="*/ 2720340 h 3063240"/>
              <a:gd name="connsiteX54" fmla="*/ 3398520 w 3417570"/>
              <a:gd name="connsiteY54" fmla="*/ 2769870 h 3063240"/>
              <a:gd name="connsiteX55" fmla="*/ 3417570 w 3417570"/>
              <a:gd name="connsiteY55" fmla="*/ 2807970 h 3063240"/>
              <a:gd name="connsiteX56" fmla="*/ 3383280 w 3417570"/>
              <a:gd name="connsiteY56" fmla="*/ 2849880 h 3063240"/>
              <a:gd name="connsiteX57" fmla="*/ 3337560 w 3417570"/>
              <a:gd name="connsiteY57" fmla="*/ 2884170 h 3063240"/>
              <a:gd name="connsiteX58" fmla="*/ 3326130 w 3417570"/>
              <a:gd name="connsiteY58" fmla="*/ 2922270 h 3063240"/>
              <a:gd name="connsiteX59" fmla="*/ 3284220 w 3417570"/>
              <a:gd name="connsiteY59" fmla="*/ 2956560 h 3063240"/>
              <a:gd name="connsiteX60" fmla="*/ 3227070 w 3417570"/>
              <a:gd name="connsiteY60" fmla="*/ 2945130 h 3063240"/>
              <a:gd name="connsiteX61" fmla="*/ 3128010 w 3417570"/>
              <a:gd name="connsiteY61" fmla="*/ 2929890 h 3063240"/>
              <a:gd name="connsiteX62" fmla="*/ 3051810 w 3417570"/>
              <a:gd name="connsiteY62" fmla="*/ 2895600 h 3063240"/>
              <a:gd name="connsiteX63" fmla="*/ 3006090 w 3417570"/>
              <a:gd name="connsiteY63" fmla="*/ 2865120 h 3063240"/>
              <a:gd name="connsiteX64" fmla="*/ 2964180 w 3417570"/>
              <a:gd name="connsiteY64" fmla="*/ 2849880 h 3063240"/>
              <a:gd name="connsiteX65" fmla="*/ 2922270 w 3417570"/>
              <a:gd name="connsiteY65" fmla="*/ 2861310 h 3063240"/>
              <a:gd name="connsiteX66" fmla="*/ 2914650 w 3417570"/>
              <a:gd name="connsiteY66" fmla="*/ 2922270 h 3063240"/>
              <a:gd name="connsiteX67" fmla="*/ 2865120 w 3417570"/>
              <a:gd name="connsiteY67" fmla="*/ 2967990 h 3063240"/>
              <a:gd name="connsiteX68" fmla="*/ 2815590 w 3417570"/>
              <a:gd name="connsiteY68" fmla="*/ 3006090 h 3063240"/>
              <a:gd name="connsiteX69" fmla="*/ 2762250 w 3417570"/>
              <a:gd name="connsiteY69" fmla="*/ 3051810 h 3063240"/>
              <a:gd name="connsiteX70" fmla="*/ 2724150 w 3417570"/>
              <a:gd name="connsiteY70" fmla="*/ 3063240 h 3063240"/>
              <a:gd name="connsiteX71" fmla="*/ 2701290 w 3417570"/>
              <a:gd name="connsiteY71" fmla="*/ 3017520 h 3063240"/>
              <a:gd name="connsiteX72" fmla="*/ 2693670 w 3417570"/>
              <a:gd name="connsiteY72" fmla="*/ 2956560 h 3063240"/>
              <a:gd name="connsiteX73" fmla="*/ 2678430 w 3417570"/>
              <a:gd name="connsiteY73" fmla="*/ 2899410 h 3063240"/>
              <a:gd name="connsiteX74" fmla="*/ 2670810 w 3417570"/>
              <a:gd name="connsiteY74" fmla="*/ 2849880 h 3063240"/>
              <a:gd name="connsiteX75" fmla="*/ 2670810 w 3417570"/>
              <a:gd name="connsiteY75" fmla="*/ 2792730 h 3063240"/>
              <a:gd name="connsiteX76" fmla="*/ 2632710 w 3417570"/>
              <a:gd name="connsiteY76" fmla="*/ 2777490 h 3063240"/>
              <a:gd name="connsiteX77" fmla="*/ 2586990 w 3417570"/>
              <a:gd name="connsiteY77" fmla="*/ 2792730 h 3063240"/>
              <a:gd name="connsiteX78" fmla="*/ 2548890 w 3417570"/>
              <a:gd name="connsiteY78" fmla="*/ 2777490 h 3063240"/>
              <a:gd name="connsiteX79" fmla="*/ 2533650 w 3417570"/>
              <a:gd name="connsiteY79" fmla="*/ 2735580 h 3063240"/>
              <a:gd name="connsiteX80" fmla="*/ 2548890 w 3417570"/>
              <a:gd name="connsiteY80" fmla="*/ 2659380 h 3063240"/>
              <a:gd name="connsiteX81" fmla="*/ 2529840 w 3417570"/>
              <a:gd name="connsiteY81" fmla="*/ 2625090 h 3063240"/>
              <a:gd name="connsiteX82" fmla="*/ 2457450 w 3417570"/>
              <a:gd name="connsiteY82" fmla="*/ 2590800 h 3063240"/>
              <a:gd name="connsiteX83" fmla="*/ 2407920 w 3417570"/>
              <a:gd name="connsiteY83" fmla="*/ 2571750 h 3063240"/>
              <a:gd name="connsiteX84" fmla="*/ 2362200 w 3417570"/>
              <a:gd name="connsiteY84" fmla="*/ 2567940 h 3063240"/>
              <a:gd name="connsiteX85" fmla="*/ 2339340 w 3417570"/>
              <a:gd name="connsiteY85" fmla="*/ 2533650 h 3063240"/>
              <a:gd name="connsiteX86" fmla="*/ 2312670 w 3417570"/>
              <a:gd name="connsiteY86" fmla="*/ 2510790 h 3063240"/>
              <a:gd name="connsiteX87" fmla="*/ 2327910 w 3417570"/>
              <a:gd name="connsiteY87" fmla="*/ 2468880 h 3063240"/>
              <a:gd name="connsiteX88" fmla="*/ 2362200 w 3417570"/>
              <a:gd name="connsiteY88" fmla="*/ 2385060 h 3063240"/>
              <a:gd name="connsiteX89" fmla="*/ 2396490 w 3417570"/>
              <a:gd name="connsiteY89" fmla="*/ 2316480 h 3063240"/>
              <a:gd name="connsiteX90" fmla="*/ 2407920 w 3417570"/>
              <a:gd name="connsiteY90" fmla="*/ 2274570 h 3063240"/>
              <a:gd name="connsiteX91" fmla="*/ 2404110 w 3417570"/>
              <a:gd name="connsiteY91" fmla="*/ 2240280 h 3063240"/>
              <a:gd name="connsiteX92" fmla="*/ 2366010 w 3417570"/>
              <a:gd name="connsiteY92" fmla="*/ 2221230 h 3063240"/>
              <a:gd name="connsiteX93" fmla="*/ 2320290 w 3417570"/>
              <a:gd name="connsiteY93" fmla="*/ 2236470 h 3063240"/>
              <a:gd name="connsiteX94" fmla="*/ 2297430 w 3417570"/>
              <a:gd name="connsiteY94" fmla="*/ 2259330 h 3063240"/>
              <a:gd name="connsiteX95" fmla="*/ 2259330 w 3417570"/>
              <a:gd name="connsiteY95" fmla="*/ 2289810 h 3063240"/>
              <a:gd name="connsiteX96" fmla="*/ 2221230 w 3417570"/>
              <a:gd name="connsiteY96" fmla="*/ 2289810 h 3063240"/>
              <a:gd name="connsiteX97" fmla="*/ 2190750 w 3417570"/>
              <a:gd name="connsiteY97" fmla="*/ 2274570 h 3063240"/>
              <a:gd name="connsiteX98" fmla="*/ 2156460 w 3417570"/>
              <a:gd name="connsiteY98" fmla="*/ 2266950 h 3063240"/>
              <a:gd name="connsiteX99" fmla="*/ 2114550 w 3417570"/>
              <a:gd name="connsiteY99" fmla="*/ 2259330 h 3063240"/>
              <a:gd name="connsiteX100" fmla="*/ 2068830 w 3417570"/>
              <a:gd name="connsiteY100" fmla="*/ 2259330 h 3063240"/>
              <a:gd name="connsiteX101" fmla="*/ 2049780 w 3417570"/>
              <a:gd name="connsiteY101" fmla="*/ 2293620 h 3063240"/>
              <a:gd name="connsiteX102" fmla="*/ 1996440 w 3417570"/>
              <a:gd name="connsiteY102" fmla="*/ 2335530 h 3063240"/>
              <a:gd name="connsiteX103" fmla="*/ 1969770 w 3417570"/>
              <a:gd name="connsiteY103" fmla="*/ 2381250 h 3063240"/>
              <a:gd name="connsiteX104" fmla="*/ 1920240 w 3417570"/>
              <a:gd name="connsiteY104" fmla="*/ 2400300 h 3063240"/>
              <a:gd name="connsiteX105" fmla="*/ 1844040 w 3417570"/>
              <a:gd name="connsiteY105" fmla="*/ 2392680 h 3063240"/>
              <a:gd name="connsiteX106" fmla="*/ 1733550 w 3417570"/>
              <a:gd name="connsiteY106" fmla="*/ 2400300 h 3063240"/>
              <a:gd name="connsiteX107" fmla="*/ 1684020 w 3417570"/>
              <a:gd name="connsiteY107" fmla="*/ 2426970 h 3063240"/>
              <a:gd name="connsiteX108" fmla="*/ 1630680 w 3417570"/>
              <a:gd name="connsiteY108" fmla="*/ 2472690 h 3063240"/>
              <a:gd name="connsiteX109" fmla="*/ 1531620 w 3417570"/>
              <a:gd name="connsiteY109" fmla="*/ 2526030 h 3063240"/>
              <a:gd name="connsiteX110" fmla="*/ 1489710 w 3417570"/>
              <a:gd name="connsiteY110" fmla="*/ 2564130 h 3063240"/>
              <a:gd name="connsiteX111" fmla="*/ 1436370 w 3417570"/>
              <a:gd name="connsiteY111" fmla="*/ 2579370 h 3063240"/>
              <a:gd name="connsiteX112" fmla="*/ 1363980 w 3417570"/>
              <a:gd name="connsiteY112" fmla="*/ 2632710 h 3063240"/>
              <a:gd name="connsiteX113" fmla="*/ 1329690 w 3417570"/>
              <a:gd name="connsiteY113" fmla="*/ 2689860 h 3063240"/>
              <a:gd name="connsiteX114" fmla="*/ 1283970 w 3417570"/>
              <a:gd name="connsiteY114" fmla="*/ 2705100 h 3063240"/>
              <a:gd name="connsiteX115" fmla="*/ 1215390 w 3417570"/>
              <a:gd name="connsiteY115" fmla="*/ 2708910 h 3063240"/>
              <a:gd name="connsiteX116" fmla="*/ 1177290 w 3417570"/>
              <a:gd name="connsiteY116" fmla="*/ 2697480 h 3063240"/>
              <a:gd name="connsiteX117" fmla="*/ 1146810 w 3417570"/>
              <a:gd name="connsiteY117" fmla="*/ 2647950 h 3063240"/>
              <a:gd name="connsiteX118" fmla="*/ 1150620 w 3417570"/>
              <a:gd name="connsiteY118" fmla="*/ 2628900 h 3063240"/>
              <a:gd name="connsiteX119" fmla="*/ 1169670 w 3417570"/>
              <a:gd name="connsiteY119" fmla="*/ 2590800 h 3063240"/>
              <a:gd name="connsiteX120" fmla="*/ 1188720 w 3417570"/>
              <a:gd name="connsiteY120" fmla="*/ 2586990 h 3063240"/>
              <a:gd name="connsiteX121" fmla="*/ 1211580 w 3417570"/>
              <a:gd name="connsiteY121" fmla="*/ 2567940 h 3063240"/>
              <a:gd name="connsiteX122" fmla="*/ 1207770 w 3417570"/>
              <a:gd name="connsiteY122" fmla="*/ 2533650 h 3063240"/>
              <a:gd name="connsiteX123" fmla="*/ 1173480 w 3417570"/>
              <a:gd name="connsiteY123" fmla="*/ 2522220 h 3063240"/>
              <a:gd name="connsiteX124" fmla="*/ 1127760 w 3417570"/>
              <a:gd name="connsiteY124" fmla="*/ 2484120 h 3063240"/>
              <a:gd name="connsiteX125" fmla="*/ 1120140 w 3417570"/>
              <a:gd name="connsiteY125" fmla="*/ 2472690 h 3063240"/>
              <a:gd name="connsiteX126" fmla="*/ 1131570 w 3417570"/>
              <a:gd name="connsiteY126" fmla="*/ 2426970 h 3063240"/>
              <a:gd name="connsiteX127" fmla="*/ 1093470 w 3417570"/>
              <a:gd name="connsiteY127" fmla="*/ 2385060 h 3063240"/>
              <a:gd name="connsiteX128" fmla="*/ 1032510 w 3417570"/>
              <a:gd name="connsiteY128" fmla="*/ 2339340 h 3063240"/>
              <a:gd name="connsiteX129" fmla="*/ 982980 w 3417570"/>
              <a:gd name="connsiteY129" fmla="*/ 2278380 h 3063240"/>
              <a:gd name="connsiteX130" fmla="*/ 956310 w 3417570"/>
              <a:gd name="connsiteY130" fmla="*/ 2221230 h 3063240"/>
              <a:gd name="connsiteX131" fmla="*/ 941070 w 3417570"/>
              <a:gd name="connsiteY131" fmla="*/ 2145030 h 3063240"/>
              <a:gd name="connsiteX132" fmla="*/ 922020 w 3417570"/>
              <a:gd name="connsiteY132" fmla="*/ 2091690 h 3063240"/>
              <a:gd name="connsiteX133" fmla="*/ 914400 w 3417570"/>
              <a:gd name="connsiteY133" fmla="*/ 2030730 h 3063240"/>
              <a:gd name="connsiteX134" fmla="*/ 914400 w 3417570"/>
              <a:gd name="connsiteY134" fmla="*/ 1958340 h 3063240"/>
              <a:gd name="connsiteX135" fmla="*/ 899160 w 3417570"/>
              <a:gd name="connsiteY135" fmla="*/ 1905000 h 3063240"/>
              <a:gd name="connsiteX136" fmla="*/ 880110 w 3417570"/>
              <a:gd name="connsiteY136" fmla="*/ 1878330 h 3063240"/>
              <a:gd name="connsiteX137" fmla="*/ 857250 w 3417570"/>
              <a:gd name="connsiteY137" fmla="*/ 1870710 h 3063240"/>
              <a:gd name="connsiteX138" fmla="*/ 807720 w 3417570"/>
              <a:gd name="connsiteY138" fmla="*/ 1874520 h 3063240"/>
              <a:gd name="connsiteX139" fmla="*/ 742950 w 3417570"/>
              <a:gd name="connsiteY139" fmla="*/ 1870710 h 3063240"/>
              <a:gd name="connsiteX140" fmla="*/ 666750 w 3417570"/>
              <a:gd name="connsiteY140" fmla="*/ 1878330 h 3063240"/>
              <a:gd name="connsiteX141" fmla="*/ 617220 w 3417570"/>
              <a:gd name="connsiteY141" fmla="*/ 1874520 h 3063240"/>
              <a:gd name="connsiteX142" fmla="*/ 560070 w 3417570"/>
              <a:gd name="connsiteY142" fmla="*/ 1847850 h 3063240"/>
              <a:gd name="connsiteX143" fmla="*/ 537210 w 3417570"/>
              <a:gd name="connsiteY143" fmla="*/ 1786890 h 3063240"/>
              <a:gd name="connsiteX144" fmla="*/ 537210 w 3417570"/>
              <a:gd name="connsiteY144" fmla="*/ 1725930 h 3063240"/>
              <a:gd name="connsiteX145" fmla="*/ 434340 w 3417570"/>
              <a:gd name="connsiteY145" fmla="*/ 1543050 h 3063240"/>
              <a:gd name="connsiteX146" fmla="*/ 358140 w 3417570"/>
              <a:gd name="connsiteY146" fmla="*/ 1360170 h 3063240"/>
              <a:gd name="connsiteX147" fmla="*/ 285750 w 3417570"/>
              <a:gd name="connsiteY147" fmla="*/ 1177290 h 3063240"/>
              <a:gd name="connsiteX148" fmla="*/ 236220 w 3417570"/>
              <a:gd name="connsiteY148" fmla="*/ 1059180 h 3063240"/>
              <a:gd name="connsiteX149" fmla="*/ 201930 w 3417570"/>
              <a:gd name="connsiteY149" fmla="*/ 963930 h 3063240"/>
              <a:gd name="connsiteX150" fmla="*/ 186690 w 3417570"/>
              <a:gd name="connsiteY150" fmla="*/ 891540 h 3063240"/>
              <a:gd name="connsiteX151" fmla="*/ 179070 w 3417570"/>
              <a:gd name="connsiteY151" fmla="*/ 834390 h 3063240"/>
              <a:gd name="connsiteX152" fmla="*/ 163830 w 3417570"/>
              <a:gd name="connsiteY152" fmla="*/ 769620 h 3063240"/>
              <a:gd name="connsiteX153" fmla="*/ 156210 w 3417570"/>
              <a:gd name="connsiteY153" fmla="*/ 697230 h 3063240"/>
              <a:gd name="connsiteX154" fmla="*/ 148590 w 3417570"/>
              <a:gd name="connsiteY154" fmla="*/ 655320 h 3063240"/>
              <a:gd name="connsiteX155" fmla="*/ 118110 w 3417570"/>
              <a:gd name="connsiteY155" fmla="*/ 605790 h 3063240"/>
              <a:gd name="connsiteX156" fmla="*/ 76200 w 3417570"/>
              <a:gd name="connsiteY156" fmla="*/ 567690 h 3063240"/>
              <a:gd name="connsiteX157" fmla="*/ 22860 w 3417570"/>
              <a:gd name="connsiteY157" fmla="*/ 495300 h 3063240"/>
              <a:gd name="connsiteX158" fmla="*/ 0 w 3417570"/>
              <a:gd name="connsiteY158" fmla="*/ 461010 h 3063240"/>
              <a:gd name="connsiteX159" fmla="*/ 0 w 3417570"/>
              <a:gd name="connsiteY159" fmla="*/ 461010 h 3063240"/>
              <a:gd name="connsiteX160" fmla="*/ 22860 w 3417570"/>
              <a:gd name="connsiteY160" fmla="*/ 419100 h 3063240"/>
              <a:gd name="connsiteX161" fmla="*/ 64770 w 3417570"/>
              <a:gd name="connsiteY161" fmla="*/ 392430 h 3063240"/>
              <a:gd name="connsiteX162" fmla="*/ 125730 w 3417570"/>
              <a:gd name="connsiteY162" fmla="*/ 304800 h 3063240"/>
              <a:gd name="connsiteX163" fmla="*/ 167640 w 3417570"/>
              <a:gd name="connsiteY163" fmla="*/ 243840 h 3063240"/>
              <a:gd name="connsiteX164" fmla="*/ 217170 w 3417570"/>
              <a:gd name="connsiteY164" fmla="*/ 182880 h 3063240"/>
              <a:gd name="connsiteX165" fmla="*/ 293370 w 3417570"/>
              <a:gd name="connsiteY165" fmla="*/ 99060 h 3063240"/>
              <a:gd name="connsiteX166" fmla="*/ 320040 w 3417570"/>
              <a:gd name="connsiteY166" fmla="*/ 38100 h 3063240"/>
              <a:gd name="connsiteX167" fmla="*/ 350520 w 3417570"/>
              <a:gd name="connsiteY167" fmla="*/ 22860 h 3063240"/>
              <a:gd name="connsiteX168" fmla="*/ 407670 w 3417570"/>
              <a:gd name="connsiteY168" fmla="*/ 22860 h 3063240"/>
              <a:gd name="connsiteX169" fmla="*/ 445770 w 3417570"/>
              <a:gd name="connsiteY169" fmla="*/ 0 h 3063240"/>
              <a:gd name="connsiteX170" fmla="*/ 502920 w 3417570"/>
              <a:gd name="connsiteY170" fmla="*/ 15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3417570" h="3063240">
                <a:moveTo>
                  <a:pt x="502920" y="15240"/>
                </a:moveTo>
                <a:lnTo>
                  <a:pt x="502920" y="15240"/>
                </a:lnTo>
                <a:lnTo>
                  <a:pt x="609600" y="49530"/>
                </a:lnTo>
                <a:lnTo>
                  <a:pt x="704850" y="64770"/>
                </a:lnTo>
                <a:lnTo>
                  <a:pt x="762000" y="83820"/>
                </a:lnTo>
                <a:lnTo>
                  <a:pt x="822960" y="99060"/>
                </a:lnTo>
                <a:lnTo>
                  <a:pt x="910590" y="137160"/>
                </a:lnTo>
                <a:lnTo>
                  <a:pt x="990600" y="179070"/>
                </a:lnTo>
                <a:lnTo>
                  <a:pt x="1085850" y="220980"/>
                </a:lnTo>
                <a:lnTo>
                  <a:pt x="1169670" y="281940"/>
                </a:lnTo>
                <a:lnTo>
                  <a:pt x="1238250" y="300990"/>
                </a:lnTo>
                <a:lnTo>
                  <a:pt x="1306830" y="323850"/>
                </a:lnTo>
                <a:lnTo>
                  <a:pt x="1341120" y="331470"/>
                </a:lnTo>
                <a:lnTo>
                  <a:pt x="1390650" y="377190"/>
                </a:lnTo>
                <a:lnTo>
                  <a:pt x="1440180" y="426720"/>
                </a:lnTo>
                <a:lnTo>
                  <a:pt x="1508760" y="468630"/>
                </a:lnTo>
                <a:lnTo>
                  <a:pt x="1546860" y="495300"/>
                </a:lnTo>
                <a:lnTo>
                  <a:pt x="1550670" y="552450"/>
                </a:lnTo>
                <a:lnTo>
                  <a:pt x="1539240" y="582930"/>
                </a:lnTo>
                <a:lnTo>
                  <a:pt x="1539240" y="659130"/>
                </a:lnTo>
                <a:lnTo>
                  <a:pt x="1554480" y="781050"/>
                </a:lnTo>
                <a:lnTo>
                  <a:pt x="1554480" y="857250"/>
                </a:lnTo>
                <a:lnTo>
                  <a:pt x="1573530" y="941070"/>
                </a:lnTo>
                <a:lnTo>
                  <a:pt x="1577340" y="1047750"/>
                </a:lnTo>
                <a:lnTo>
                  <a:pt x="1592580" y="1150620"/>
                </a:lnTo>
                <a:lnTo>
                  <a:pt x="1592580" y="1219200"/>
                </a:lnTo>
                <a:lnTo>
                  <a:pt x="1588770" y="1261110"/>
                </a:lnTo>
                <a:lnTo>
                  <a:pt x="1607820" y="1295400"/>
                </a:lnTo>
                <a:lnTo>
                  <a:pt x="1642110" y="1303020"/>
                </a:lnTo>
                <a:lnTo>
                  <a:pt x="1684020" y="1360170"/>
                </a:lnTo>
                <a:lnTo>
                  <a:pt x="1748790" y="1379220"/>
                </a:lnTo>
                <a:lnTo>
                  <a:pt x="1832610" y="1379220"/>
                </a:lnTo>
                <a:lnTo>
                  <a:pt x="1931670" y="1398270"/>
                </a:lnTo>
                <a:lnTo>
                  <a:pt x="2042160" y="1417320"/>
                </a:lnTo>
                <a:lnTo>
                  <a:pt x="2179320" y="1466850"/>
                </a:lnTo>
                <a:lnTo>
                  <a:pt x="2305050" y="1489710"/>
                </a:lnTo>
                <a:lnTo>
                  <a:pt x="2453640" y="1539240"/>
                </a:lnTo>
                <a:lnTo>
                  <a:pt x="2537460" y="1569720"/>
                </a:lnTo>
                <a:lnTo>
                  <a:pt x="2651760" y="1623060"/>
                </a:lnTo>
                <a:lnTo>
                  <a:pt x="2743200" y="1703070"/>
                </a:lnTo>
                <a:lnTo>
                  <a:pt x="2796540" y="1714500"/>
                </a:lnTo>
                <a:lnTo>
                  <a:pt x="2823210" y="1779270"/>
                </a:lnTo>
                <a:lnTo>
                  <a:pt x="2868930" y="1905000"/>
                </a:lnTo>
                <a:lnTo>
                  <a:pt x="2918460" y="2034540"/>
                </a:lnTo>
                <a:lnTo>
                  <a:pt x="2960370" y="2145030"/>
                </a:lnTo>
                <a:lnTo>
                  <a:pt x="2979420" y="2240280"/>
                </a:lnTo>
                <a:lnTo>
                  <a:pt x="3013710" y="2327910"/>
                </a:lnTo>
                <a:lnTo>
                  <a:pt x="3013710" y="2327910"/>
                </a:lnTo>
                <a:lnTo>
                  <a:pt x="3032760" y="2400300"/>
                </a:lnTo>
                <a:lnTo>
                  <a:pt x="3097530" y="2446020"/>
                </a:lnTo>
                <a:lnTo>
                  <a:pt x="3147060" y="2472690"/>
                </a:lnTo>
                <a:lnTo>
                  <a:pt x="3219450" y="2541270"/>
                </a:lnTo>
                <a:lnTo>
                  <a:pt x="3276600" y="2598420"/>
                </a:lnTo>
                <a:lnTo>
                  <a:pt x="3360420" y="2720340"/>
                </a:lnTo>
                <a:lnTo>
                  <a:pt x="3398520" y="2769870"/>
                </a:lnTo>
                <a:lnTo>
                  <a:pt x="3417570" y="2807970"/>
                </a:lnTo>
                <a:lnTo>
                  <a:pt x="3383280" y="2849880"/>
                </a:lnTo>
                <a:lnTo>
                  <a:pt x="3337560" y="2884170"/>
                </a:lnTo>
                <a:lnTo>
                  <a:pt x="3326130" y="2922270"/>
                </a:lnTo>
                <a:lnTo>
                  <a:pt x="3284220" y="2956560"/>
                </a:lnTo>
                <a:lnTo>
                  <a:pt x="3227070" y="2945130"/>
                </a:lnTo>
                <a:lnTo>
                  <a:pt x="3128010" y="2929890"/>
                </a:lnTo>
                <a:lnTo>
                  <a:pt x="3051810" y="2895600"/>
                </a:lnTo>
                <a:lnTo>
                  <a:pt x="3006090" y="2865120"/>
                </a:lnTo>
                <a:lnTo>
                  <a:pt x="2964180" y="2849880"/>
                </a:lnTo>
                <a:lnTo>
                  <a:pt x="2922270" y="2861310"/>
                </a:lnTo>
                <a:lnTo>
                  <a:pt x="2914650" y="2922270"/>
                </a:lnTo>
                <a:lnTo>
                  <a:pt x="2865120" y="2967990"/>
                </a:lnTo>
                <a:lnTo>
                  <a:pt x="2815590" y="3006090"/>
                </a:lnTo>
                <a:lnTo>
                  <a:pt x="2762250" y="3051810"/>
                </a:lnTo>
                <a:lnTo>
                  <a:pt x="2724150" y="3063240"/>
                </a:lnTo>
                <a:lnTo>
                  <a:pt x="2701290" y="3017520"/>
                </a:lnTo>
                <a:lnTo>
                  <a:pt x="2693670" y="2956560"/>
                </a:lnTo>
                <a:lnTo>
                  <a:pt x="2678430" y="2899410"/>
                </a:lnTo>
                <a:lnTo>
                  <a:pt x="2670810" y="2849880"/>
                </a:lnTo>
                <a:lnTo>
                  <a:pt x="2670810" y="2792730"/>
                </a:lnTo>
                <a:lnTo>
                  <a:pt x="2632710" y="2777490"/>
                </a:lnTo>
                <a:lnTo>
                  <a:pt x="2586990" y="2792730"/>
                </a:lnTo>
                <a:lnTo>
                  <a:pt x="2548890" y="2777490"/>
                </a:lnTo>
                <a:lnTo>
                  <a:pt x="2533650" y="2735580"/>
                </a:lnTo>
                <a:lnTo>
                  <a:pt x="2548890" y="2659380"/>
                </a:lnTo>
                <a:lnTo>
                  <a:pt x="2529840" y="2625090"/>
                </a:lnTo>
                <a:lnTo>
                  <a:pt x="2457450" y="2590800"/>
                </a:lnTo>
                <a:lnTo>
                  <a:pt x="2407920" y="2571750"/>
                </a:lnTo>
                <a:lnTo>
                  <a:pt x="2362200" y="2567940"/>
                </a:lnTo>
                <a:lnTo>
                  <a:pt x="2339340" y="2533650"/>
                </a:lnTo>
                <a:lnTo>
                  <a:pt x="2312670" y="2510790"/>
                </a:lnTo>
                <a:lnTo>
                  <a:pt x="2327910" y="2468880"/>
                </a:lnTo>
                <a:lnTo>
                  <a:pt x="2362200" y="2385060"/>
                </a:lnTo>
                <a:lnTo>
                  <a:pt x="2396490" y="2316480"/>
                </a:lnTo>
                <a:lnTo>
                  <a:pt x="2407920" y="2274570"/>
                </a:lnTo>
                <a:lnTo>
                  <a:pt x="2404110" y="2240280"/>
                </a:lnTo>
                <a:lnTo>
                  <a:pt x="2366010" y="2221230"/>
                </a:lnTo>
                <a:lnTo>
                  <a:pt x="2320290" y="2236470"/>
                </a:lnTo>
                <a:lnTo>
                  <a:pt x="2297430" y="2259330"/>
                </a:lnTo>
                <a:lnTo>
                  <a:pt x="2259330" y="2289810"/>
                </a:lnTo>
                <a:lnTo>
                  <a:pt x="2221230" y="2289810"/>
                </a:lnTo>
                <a:lnTo>
                  <a:pt x="2190750" y="2274570"/>
                </a:lnTo>
                <a:lnTo>
                  <a:pt x="2156460" y="2266950"/>
                </a:lnTo>
                <a:lnTo>
                  <a:pt x="2114550" y="2259330"/>
                </a:lnTo>
                <a:lnTo>
                  <a:pt x="2068830" y="2259330"/>
                </a:lnTo>
                <a:lnTo>
                  <a:pt x="2049780" y="2293620"/>
                </a:lnTo>
                <a:lnTo>
                  <a:pt x="1996440" y="2335530"/>
                </a:lnTo>
                <a:lnTo>
                  <a:pt x="1969770" y="2381250"/>
                </a:lnTo>
                <a:lnTo>
                  <a:pt x="1920240" y="2400300"/>
                </a:lnTo>
                <a:lnTo>
                  <a:pt x="1844040" y="2392680"/>
                </a:lnTo>
                <a:lnTo>
                  <a:pt x="1733550" y="2400300"/>
                </a:lnTo>
                <a:lnTo>
                  <a:pt x="1684020" y="2426970"/>
                </a:lnTo>
                <a:lnTo>
                  <a:pt x="1630680" y="2472690"/>
                </a:lnTo>
                <a:lnTo>
                  <a:pt x="1531620" y="2526030"/>
                </a:lnTo>
                <a:lnTo>
                  <a:pt x="1489710" y="2564130"/>
                </a:lnTo>
                <a:lnTo>
                  <a:pt x="1436370" y="2579370"/>
                </a:lnTo>
                <a:lnTo>
                  <a:pt x="1363980" y="2632710"/>
                </a:lnTo>
                <a:lnTo>
                  <a:pt x="1329690" y="2689860"/>
                </a:lnTo>
                <a:lnTo>
                  <a:pt x="1283970" y="2705100"/>
                </a:lnTo>
                <a:lnTo>
                  <a:pt x="1215390" y="2708910"/>
                </a:lnTo>
                <a:lnTo>
                  <a:pt x="1177290" y="2697480"/>
                </a:lnTo>
                <a:lnTo>
                  <a:pt x="1146810" y="2647950"/>
                </a:lnTo>
                <a:lnTo>
                  <a:pt x="1150620" y="2628900"/>
                </a:lnTo>
                <a:lnTo>
                  <a:pt x="1169670" y="2590800"/>
                </a:lnTo>
                <a:lnTo>
                  <a:pt x="1188720" y="2586990"/>
                </a:lnTo>
                <a:lnTo>
                  <a:pt x="1211580" y="2567940"/>
                </a:lnTo>
                <a:lnTo>
                  <a:pt x="1207770" y="2533650"/>
                </a:lnTo>
                <a:lnTo>
                  <a:pt x="1173480" y="2522220"/>
                </a:lnTo>
                <a:lnTo>
                  <a:pt x="1127760" y="2484120"/>
                </a:lnTo>
                <a:lnTo>
                  <a:pt x="1120140" y="2472690"/>
                </a:lnTo>
                <a:lnTo>
                  <a:pt x="1131570" y="2426970"/>
                </a:lnTo>
                <a:lnTo>
                  <a:pt x="1093470" y="2385060"/>
                </a:lnTo>
                <a:lnTo>
                  <a:pt x="1032510" y="2339340"/>
                </a:lnTo>
                <a:lnTo>
                  <a:pt x="982980" y="2278380"/>
                </a:lnTo>
                <a:lnTo>
                  <a:pt x="956310" y="2221230"/>
                </a:lnTo>
                <a:lnTo>
                  <a:pt x="941070" y="2145030"/>
                </a:lnTo>
                <a:lnTo>
                  <a:pt x="922020" y="2091690"/>
                </a:lnTo>
                <a:lnTo>
                  <a:pt x="914400" y="2030730"/>
                </a:lnTo>
                <a:lnTo>
                  <a:pt x="914400" y="1958340"/>
                </a:lnTo>
                <a:lnTo>
                  <a:pt x="899160" y="1905000"/>
                </a:lnTo>
                <a:lnTo>
                  <a:pt x="880110" y="1878330"/>
                </a:lnTo>
                <a:lnTo>
                  <a:pt x="857250" y="1870710"/>
                </a:lnTo>
                <a:lnTo>
                  <a:pt x="807720" y="1874520"/>
                </a:lnTo>
                <a:lnTo>
                  <a:pt x="742950" y="1870710"/>
                </a:lnTo>
                <a:lnTo>
                  <a:pt x="666750" y="1878330"/>
                </a:lnTo>
                <a:lnTo>
                  <a:pt x="617220" y="1874520"/>
                </a:lnTo>
                <a:lnTo>
                  <a:pt x="560070" y="1847850"/>
                </a:lnTo>
                <a:lnTo>
                  <a:pt x="537210" y="1786890"/>
                </a:lnTo>
                <a:lnTo>
                  <a:pt x="537210" y="1725930"/>
                </a:lnTo>
                <a:lnTo>
                  <a:pt x="434340" y="1543050"/>
                </a:lnTo>
                <a:lnTo>
                  <a:pt x="358140" y="1360170"/>
                </a:lnTo>
                <a:lnTo>
                  <a:pt x="285750" y="1177290"/>
                </a:lnTo>
                <a:lnTo>
                  <a:pt x="236220" y="1059180"/>
                </a:lnTo>
                <a:lnTo>
                  <a:pt x="201930" y="963930"/>
                </a:lnTo>
                <a:lnTo>
                  <a:pt x="186690" y="891540"/>
                </a:lnTo>
                <a:lnTo>
                  <a:pt x="179070" y="834390"/>
                </a:lnTo>
                <a:lnTo>
                  <a:pt x="163830" y="769620"/>
                </a:lnTo>
                <a:lnTo>
                  <a:pt x="156210" y="697230"/>
                </a:lnTo>
                <a:lnTo>
                  <a:pt x="148590" y="655320"/>
                </a:lnTo>
                <a:lnTo>
                  <a:pt x="118110" y="605790"/>
                </a:lnTo>
                <a:lnTo>
                  <a:pt x="76200" y="567690"/>
                </a:lnTo>
                <a:lnTo>
                  <a:pt x="22860" y="495300"/>
                </a:lnTo>
                <a:lnTo>
                  <a:pt x="0" y="461010"/>
                </a:lnTo>
                <a:lnTo>
                  <a:pt x="0" y="461010"/>
                </a:lnTo>
                <a:lnTo>
                  <a:pt x="22860" y="419100"/>
                </a:lnTo>
                <a:lnTo>
                  <a:pt x="64770" y="392430"/>
                </a:lnTo>
                <a:lnTo>
                  <a:pt x="125730" y="304800"/>
                </a:lnTo>
                <a:lnTo>
                  <a:pt x="167640" y="243840"/>
                </a:lnTo>
                <a:lnTo>
                  <a:pt x="217170" y="182880"/>
                </a:lnTo>
                <a:lnTo>
                  <a:pt x="293370" y="99060"/>
                </a:lnTo>
                <a:lnTo>
                  <a:pt x="320040" y="38100"/>
                </a:lnTo>
                <a:lnTo>
                  <a:pt x="350520" y="22860"/>
                </a:lnTo>
                <a:lnTo>
                  <a:pt x="407670" y="22860"/>
                </a:lnTo>
                <a:lnTo>
                  <a:pt x="445770" y="0"/>
                </a:lnTo>
                <a:lnTo>
                  <a:pt x="502920" y="15240"/>
                </a:lnTo>
                <a:close/>
              </a:path>
            </a:pathLst>
          </a:custGeom>
          <a:solidFill>
            <a:srgbClr val="00441B"/>
          </a:solidFill>
          <a:ln w="6350"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60087" y="86487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일자리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8338" y="5558884"/>
            <a:ext cx="10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만족도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05738" y="866887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인구학적</a:t>
            </a:r>
            <a:endParaRPr lang="en-US" altLang="ko-KR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특성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630400" y="678769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연금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26966" y="2326689"/>
            <a:ext cx="65466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노인빈곤격차 </a:t>
            </a:r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상위지역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3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3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위 강남구</a:t>
            </a:r>
            <a:endParaRPr lang="ko-KR" altLang="en-US" sz="3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83843" y="3100102"/>
            <a:ext cx="5822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인구 수와 삶의 만족도에 비해 </a:t>
            </a:r>
            <a:endParaRPr lang="en-US" altLang="ko-KR" sz="30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연금</a:t>
            </a:r>
            <a:r>
              <a:rPr lang="en-US" altLang="ko-KR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복지</a:t>
            </a:r>
            <a:r>
              <a:rPr lang="en-US" altLang="ko-KR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일자리 측면에서 </a:t>
            </a:r>
            <a:endParaRPr lang="en-US" altLang="ko-KR" sz="30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 빈곤 격차 지표가 </a:t>
            </a:r>
            <a:endParaRPr lang="en-US" altLang="ko-KR" sz="30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커다란 추이를 보임</a:t>
            </a:r>
            <a:endParaRPr lang="ko-KR" altLang="en-US" sz="3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7" name="설명선: 굽은 선(테두리 없음) 101">
            <a:extLst>
              <a:ext uri="{FF2B5EF4-FFF2-40B4-BE49-F238E27FC236}">
                <a16:creationId xmlns:a16="http://schemas.microsoft.com/office/drawing/2014/main" id="{49F3A94C-F9CC-47FB-985B-BB94050750AF}"/>
              </a:ext>
            </a:extLst>
          </p:cNvPr>
          <p:cNvSpPr/>
          <p:nvPr/>
        </p:nvSpPr>
        <p:spPr>
          <a:xfrm flipH="1">
            <a:off x="1887425" y="4701404"/>
            <a:ext cx="2149420" cy="1216149"/>
          </a:xfrm>
          <a:prstGeom prst="callout2">
            <a:avLst>
              <a:gd name="adj1" fmla="val -148521"/>
              <a:gd name="adj2" fmla="val -509675"/>
              <a:gd name="adj3" fmla="val -145835"/>
              <a:gd name="adj4" fmla="val -311149"/>
              <a:gd name="adj5" fmla="val 93512"/>
              <a:gd name="adj6" fmla="val -63463"/>
            </a:avLst>
          </a:prstGeom>
          <a:noFill/>
          <a:ln>
            <a:solidFill>
              <a:srgbClr val="DEF0F4"/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946444" y="8579033"/>
            <a:ext cx="3063240" cy="649635"/>
          </a:xfrm>
          <a:prstGeom prst="rect">
            <a:avLst/>
          </a:prstGeom>
          <a:solidFill>
            <a:srgbClr val="B3A2C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828800" y="8648700"/>
            <a:ext cx="534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노인빈곤지수 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35.7</a:t>
            </a:r>
            <a:endParaRPr lang="ko-KR" altLang="en-US" sz="2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aphicFrame>
        <p:nvGraphicFramePr>
          <p:cNvPr id="54" name="차트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667053"/>
              </p:ext>
            </p:extLst>
          </p:nvPr>
        </p:nvGraphicFramePr>
        <p:xfrm>
          <a:off x="11014805" y="5928216"/>
          <a:ext cx="5021391" cy="3148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5" name="차트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3265605"/>
              </p:ext>
            </p:extLst>
          </p:nvPr>
        </p:nvGraphicFramePr>
        <p:xfrm>
          <a:off x="10843260" y="5743550"/>
          <a:ext cx="5494263" cy="3548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03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차트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050702"/>
              </p:ext>
            </p:extLst>
          </p:nvPr>
        </p:nvGraphicFramePr>
        <p:xfrm>
          <a:off x="10920993" y="5841824"/>
          <a:ext cx="5209015" cy="326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0480" y="-762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영등포구">
            <a:extLst>
              <a:ext uri="{FF2B5EF4-FFF2-40B4-BE49-F238E27FC236}">
                <a16:creationId xmlns:a16="http://schemas.microsoft.com/office/drawing/2014/main" id="{059A8745-0ECE-47D9-B735-6CBC82F4A6E9}"/>
              </a:ext>
            </a:extLst>
          </p:cNvPr>
          <p:cNvSpPr/>
          <p:nvPr/>
        </p:nvSpPr>
        <p:spPr>
          <a:xfrm>
            <a:off x="2810446" y="3148925"/>
            <a:ext cx="3690529" cy="4772688"/>
          </a:xfrm>
          <a:custGeom>
            <a:avLst/>
            <a:gdLst>
              <a:gd name="connsiteX0" fmla="*/ 1203960 w 1901190"/>
              <a:gd name="connsiteY0" fmla="*/ 803910 h 2735580"/>
              <a:gd name="connsiteX1" fmla="*/ 1280160 w 1901190"/>
              <a:gd name="connsiteY1" fmla="*/ 819150 h 2735580"/>
              <a:gd name="connsiteX2" fmla="*/ 1352550 w 1901190"/>
              <a:gd name="connsiteY2" fmla="*/ 853440 h 2735580"/>
              <a:gd name="connsiteX3" fmla="*/ 1405890 w 1901190"/>
              <a:gd name="connsiteY3" fmla="*/ 876300 h 2735580"/>
              <a:gd name="connsiteX4" fmla="*/ 1497330 w 1901190"/>
              <a:gd name="connsiteY4" fmla="*/ 895350 h 2735580"/>
              <a:gd name="connsiteX5" fmla="*/ 1596390 w 1901190"/>
              <a:gd name="connsiteY5" fmla="*/ 941070 h 2735580"/>
              <a:gd name="connsiteX6" fmla="*/ 1684020 w 1901190"/>
              <a:gd name="connsiteY6" fmla="*/ 979170 h 2735580"/>
              <a:gd name="connsiteX7" fmla="*/ 1802130 w 1901190"/>
              <a:gd name="connsiteY7" fmla="*/ 1036320 h 2735580"/>
              <a:gd name="connsiteX8" fmla="*/ 1832610 w 1901190"/>
              <a:gd name="connsiteY8" fmla="*/ 1074420 h 2735580"/>
              <a:gd name="connsiteX9" fmla="*/ 1844040 w 1901190"/>
              <a:gd name="connsiteY9" fmla="*/ 1108710 h 2735580"/>
              <a:gd name="connsiteX10" fmla="*/ 1874520 w 1901190"/>
              <a:gd name="connsiteY10" fmla="*/ 1173480 h 2735580"/>
              <a:gd name="connsiteX11" fmla="*/ 1897380 w 1901190"/>
              <a:gd name="connsiteY11" fmla="*/ 1223010 h 2735580"/>
              <a:gd name="connsiteX12" fmla="*/ 1901190 w 1901190"/>
              <a:gd name="connsiteY12" fmla="*/ 1287780 h 2735580"/>
              <a:gd name="connsiteX13" fmla="*/ 1889760 w 1901190"/>
              <a:gd name="connsiteY13" fmla="*/ 1337310 h 2735580"/>
              <a:gd name="connsiteX14" fmla="*/ 1863090 w 1901190"/>
              <a:gd name="connsiteY14" fmla="*/ 1348740 h 2735580"/>
              <a:gd name="connsiteX15" fmla="*/ 1809750 w 1901190"/>
              <a:gd name="connsiteY15" fmla="*/ 1348740 h 2735580"/>
              <a:gd name="connsiteX16" fmla="*/ 1752600 w 1901190"/>
              <a:gd name="connsiteY16" fmla="*/ 1371600 h 2735580"/>
              <a:gd name="connsiteX17" fmla="*/ 1695450 w 1901190"/>
              <a:gd name="connsiteY17" fmla="*/ 1386840 h 2735580"/>
              <a:gd name="connsiteX18" fmla="*/ 1638300 w 1901190"/>
              <a:gd name="connsiteY18" fmla="*/ 1371600 h 2735580"/>
              <a:gd name="connsiteX19" fmla="*/ 1554480 w 1901190"/>
              <a:gd name="connsiteY19" fmla="*/ 1375410 h 2735580"/>
              <a:gd name="connsiteX20" fmla="*/ 1466850 w 1901190"/>
              <a:gd name="connsiteY20" fmla="*/ 1363980 h 2735580"/>
              <a:gd name="connsiteX21" fmla="*/ 1264920 w 1901190"/>
              <a:gd name="connsiteY21" fmla="*/ 1283970 h 2735580"/>
              <a:gd name="connsiteX22" fmla="*/ 1203960 w 1901190"/>
              <a:gd name="connsiteY22" fmla="*/ 1253490 h 2735580"/>
              <a:gd name="connsiteX23" fmla="*/ 1169670 w 1901190"/>
              <a:gd name="connsiteY23" fmla="*/ 1207770 h 2735580"/>
              <a:gd name="connsiteX24" fmla="*/ 1120140 w 1901190"/>
              <a:gd name="connsiteY24" fmla="*/ 1146810 h 2735580"/>
              <a:gd name="connsiteX25" fmla="*/ 1097280 w 1901190"/>
              <a:gd name="connsiteY25" fmla="*/ 1078230 h 2735580"/>
              <a:gd name="connsiteX26" fmla="*/ 1059180 w 1901190"/>
              <a:gd name="connsiteY26" fmla="*/ 944880 h 2735580"/>
              <a:gd name="connsiteX27" fmla="*/ 1040130 w 1901190"/>
              <a:gd name="connsiteY27" fmla="*/ 891540 h 2735580"/>
              <a:gd name="connsiteX28" fmla="*/ 1040130 w 1901190"/>
              <a:gd name="connsiteY28" fmla="*/ 857250 h 2735580"/>
              <a:gd name="connsiteX29" fmla="*/ 1074420 w 1901190"/>
              <a:gd name="connsiteY29" fmla="*/ 838200 h 2735580"/>
              <a:gd name="connsiteX30" fmla="*/ 26670 w 1901190"/>
              <a:gd name="connsiteY30" fmla="*/ 0 h 2735580"/>
              <a:gd name="connsiteX31" fmla="*/ 60960 w 1901190"/>
              <a:gd name="connsiteY31" fmla="*/ 22860 h 2735580"/>
              <a:gd name="connsiteX32" fmla="*/ 121920 w 1901190"/>
              <a:gd name="connsiteY32" fmla="*/ 57150 h 2735580"/>
              <a:gd name="connsiteX33" fmla="*/ 167640 w 1901190"/>
              <a:gd name="connsiteY33" fmla="*/ 125730 h 2735580"/>
              <a:gd name="connsiteX34" fmla="*/ 217170 w 1901190"/>
              <a:gd name="connsiteY34" fmla="*/ 167640 h 2735580"/>
              <a:gd name="connsiteX35" fmla="*/ 274320 w 1901190"/>
              <a:gd name="connsiteY35" fmla="*/ 217170 h 2735580"/>
              <a:gd name="connsiteX36" fmla="*/ 354330 w 1901190"/>
              <a:gd name="connsiteY36" fmla="*/ 312420 h 2735580"/>
              <a:gd name="connsiteX37" fmla="*/ 434340 w 1901190"/>
              <a:gd name="connsiteY37" fmla="*/ 373380 h 2735580"/>
              <a:gd name="connsiteX38" fmla="*/ 571500 w 1901190"/>
              <a:gd name="connsiteY38" fmla="*/ 472440 h 2735580"/>
              <a:gd name="connsiteX39" fmla="*/ 678180 w 1901190"/>
              <a:gd name="connsiteY39" fmla="*/ 575310 h 2735580"/>
              <a:gd name="connsiteX40" fmla="*/ 720090 w 1901190"/>
              <a:gd name="connsiteY40" fmla="*/ 605790 h 2735580"/>
              <a:gd name="connsiteX41" fmla="*/ 758190 w 1901190"/>
              <a:gd name="connsiteY41" fmla="*/ 628650 h 2735580"/>
              <a:gd name="connsiteX42" fmla="*/ 784860 w 1901190"/>
              <a:gd name="connsiteY42" fmla="*/ 659130 h 2735580"/>
              <a:gd name="connsiteX43" fmla="*/ 803910 w 1901190"/>
              <a:gd name="connsiteY43" fmla="*/ 716280 h 2735580"/>
              <a:gd name="connsiteX44" fmla="*/ 864870 w 1901190"/>
              <a:gd name="connsiteY44" fmla="*/ 819150 h 2735580"/>
              <a:gd name="connsiteX45" fmla="*/ 929640 w 1901190"/>
              <a:gd name="connsiteY45" fmla="*/ 941070 h 2735580"/>
              <a:gd name="connsiteX46" fmla="*/ 960120 w 1901190"/>
              <a:gd name="connsiteY46" fmla="*/ 1040130 h 2735580"/>
              <a:gd name="connsiteX47" fmla="*/ 1009650 w 1901190"/>
              <a:gd name="connsiteY47" fmla="*/ 1162050 h 2735580"/>
              <a:gd name="connsiteX48" fmla="*/ 1028700 w 1901190"/>
              <a:gd name="connsiteY48" fmla="*/ 1257300 h 2735580"/>
              <a:gd name="connsiteX49" fmla="*/ 1051560 w 1901190"/>
              <a:gd name="connsiteY49" fmla="*/ 1318260 h 2735580"/>
              <a:gd name="connsiteX50" fmla="*/ 1104900 w 1901190"/>
              <a:gd name="connsiteY50" fmla="*/ 1363980 h 2735580"/>
              <a:gd name="connsiteX51" fmla="*/ 1158240 w 1901190"/>
              <a:gd name="connsiteY51" fmla="*/ 1402080 h 2735580"/>
              <a:gd name="connsiteX52" fmla="*/ 1196340 w 1901190"/>
              <a:gd name="connsiteY52" fmla="*/ 1428750 h 2735580"/>
              <a:gd name="connsiteX53" fmla="*/ 1295400 w 1901190"/>
              <a:gd name="connsiteY53" fmla="*/ 1443990 h 2735580"/>
              <a:gd name="connsiteX54" fmla="*/ 1360170 w 1901190"/>
              <a:gd name="connsiteY54" fmla="*/ 1463040 h 2735580"/>
              <a:gd name="connsiteX55" fmla="*/ 1432560 w 1901190"/>
              <a:gd name="connsiteY55" fmla="*/ 1470660 h 2735580"/>
              <a:gd name="connsiteX56" fmla="*/ 1455420 w 1901190"/>
              <a:gd name="connsiteY56" fmla="*/ 1493520 h 2735580"/>
              <a:gd name="connsiteX57" fmla="*/ 1470660 w 1901190"/>
              <a:gd name="connsiteY57" fmla="*/ 1535430 h 2735580"/>
              <a:gd name="connsiteX58" fmla="*/ 1463040 w 1901190"/>
              <a:gd name="connsiteY58" fmla="*/ 1596390 h 2735580"/>
              <a:gd name="connsiteX59" fmla="*/ 1428750 w 1901190"/>
              <a:gd name="connsiteY59" fmla="*/ 1638300 h 2735580"/>
              <a:gd name="connsiteX60" fmla="*/ 1421130 w 1901190"/>
              <a:gd name="connsiteY60" fmla="*/ 1687830 h 2735580"/>
              <a:gd name="connsiteX61" fmla="*/ 1386840 w 1901190"/>
              <a:gd name="connsiteY61" fmla="*/ 1744980 h 2735580"/>
              <a:gd name="connsiteX62" fmla="*/ 1352550 w 1901190"/>
              <a:gd name="connsiteY62" fmla="*/ 1798320 h 2735580"/>
              <a:gd name="connsiteX63" fmla="*/ 1318260 w 1901190"/>
              <a:gd name="connsiteY63" fmla="*/ 1870710 h 2735580"/>
              <a:gd name="connsiteX64" fmla="*/ 1318260 w 1901190"/>
              <a:gd name="connsiteY64" fmla="*/ 1908810 h 2735580"/>
              <a:gd name="connsiteX65" fmla="*/ 1306830 w 1901190"/>
              <a:gd name="connsiteY65" fmla="*/ 1965960 h 2735580"/>
              <a:gd name="connsiteX66" fmla="*/ 1295400 w 1901190"/>
              <a:gd name="connsiteY66" fmla="*/ 2045970 h 2735580"/>
              <a:gd name="connsiteX67" fmla="*/ 1287780 w 1901190"/>
              <a:gd name="connsiteY67" fmla="*/ 2118360 h 2735580"/>
              <a:gd name="connsiteX68" fmla="*/ 1283970 w 1901190"/>
              <a:gd name="connsiteY68" fmla="*/ 2167890 h 2735580"/>
              <a:gd name="connsiteX69" fmla="*/ 1303020 w 1901190"/>
              <a:gd name="connsiteY69" fmla="*/ 2228850 h 2735580"/>
              <a:gd name="connsiteX70" fmla="*/ 1276350 w 1901190"/>
              <a:gd name="connsiteY70" fmla="*/ 2251710 h 2735580"/>
              <a:gd name="connsiteX71" fmla="*/ 1249680 w 1901190"/>
              <a:gd name="connsiteY71" fmla="*/ 2251710 h 2735580"/>
              <a:gd name="connsiteX72" fmla="*/ 1207770 w 1901190"/>
              <a:gd name="connsiteY72" fmla="*/ 2244090 h 2735580"/>
              <a:gd name="connsiteX73" fmla="*/ 1123950 w 1901190"/>
              <a:gd name="connsiteY73" fmla="*/ 2263140 h 2735580"/>
              <a:gd name="connsiteX74" fmla="*/ 1089660 w 1901190"/>
              <a:gd name="connsiteY74" fmla="*/ 2266950 h 2735580"/>
              <a:gd name="connsiteX75" fmla="*/ 1040130 w 1901190"/>
              <a:gd name="connsiteY75" fmla="*/ 2312670 h 2735580"/>
              <a:gd name="connsiteX76" fmla="*/ 979170 w 1901190"/>
              <a:gd name="connsiteY76" fmla="*/ 2354580 h 2735580"/>
              <a:gd name="connsiteX77" fmla="*/ 925830 w 1901190"/>
              <a:gd name="connsiteY77" fmla="*/ 2434590 h 2735580"/>
              <a:gd name="connsiteX78" fmla="*/ 902970 w 1901190"/>
              <a:gd name="connsiteY78" fmla="*/ 2510790 h 2735580"/>
              <a:gd name="connsiteX79" fmla="*/ 876300 w 1901190"/>
              <a:gd name="connsiteY79" fmla="*/ 2564130 h 2735580"/>
              <a:gd name="connsiteX80" fmla="*/ 830580 w 1901190"/>
              <a:gd name="connsiteY80" fmla="*/ 2609850 h 2735580"/>
              <a:gd name="connsiteX81" fmla="*/ 788670 w 1901190"/>
              <a:gd name="connsiteY81" fmla="*/ 2693670 h 2735580"/>
              <a:gd name="connsiteX82" fmla="*/ 765810 w 1901190"/>
              <a:gd name="connsiteY82" fmla="*/ 2731770 h 2735580"/>
              <a:gd name="connsiteX83" fmla="*/ 731520 w 1901190"/>
              <a:gd name="connsiteY83" fmla="*/ 2735580 h 2735580"/>
              <a:gd name="connsiteX84" fmla="*/ 693420 w 1901190"/>
              <a:gd name="connsiteY84" fmla="*/ 2708910 h 2735580"/>
              <a:gd name="connsiteX85" fmla="*/ 621030 w 1901190"/>
              <a:gd name="connsiteY85" fmla="*/ 2686050 h 2735580"/>
              <a:gd name="connsiteX86" fmla="*/ 590550 w 1901190"/>
              <a:gd name="connsiteY86" fmla="*/ 2628900 h 2735580"/>
              <a:gd name="connsiteX87" fmla="*/ 518160 w 1901190"/>
              <a:gd name="connsiteY87" fmla="*/ 2526030 h 2735580"/>
              <a:gd name="connsiteX88" fmla="*/ 518160 w 1901190"/>
              <a:gd name="connsiteY88" fmla="*/ 2465070 h 2735580"/>
              <a:gd name="connsiteX89" fmla="*/ 518160 w 1901190"/>
              <a:gd name="connsiteY89" fmla="*/ 2392680 h 2735580"/>
              <a:gd name="connsiteX90" fmla="*/ 499110 w 1901190"/>
              <a:gd name="connsiteY90" fmla="*/ 2316480 h 2735580"/>
              <a:gd name="connsiteX91" fmla="*/ 491490 w 1901190"/>
              <a:gd name="connsiteY91" fmla="*/ 2160270 h 2735580"/>
              <a:gd name="connsiteX92" fmla="*/ 468630 w 1901190"/>
              <a:gd name="connsiteY92" fmla="*/ 2061210 h 2735580"/>
              <a:gd name="connsiteX93" fmla="*/ 464820 w 1901190"/>
              <a:gd name="connsiteY93" fmla="*/ 1973580 h 2735580"/>
              <a:gd name="connsiteX94" fmla="*/ 476250 w 1901190"/>
              <a:gd name="connsiteY94" fmla="*/ 1908810 h 2735580"/>
              <a:gd name="connsiteX95" fmla="*/ 487680 w 1901190"/>
              <a:gd name="connsiteY95" fmla="*/ 1855470 h 2735580"/>
              <a:gd name="connsiteX96" fmla="*/ 464820 w 1901190"/>
              <a:gd name="connsiteY96" fmla="*/ 1790700 h 2735580"/>
              <a:gd name="connsiteX97" fmla="*/ 434340 w 1901190"/>
              <a:gd name="connsiteY97" fmla="*/ 1775460 h 2735580"/>
              <a:gd name="connsiteX98" fmla="*/ 407670 w 1901190"/>
              <a:gd name="connsiteY98" fmla="*/ 1706880 h 2735580"/>
              <a:gd name="connsiteX99" fmla="*/ 373380 w 1901190"/>
              <a:gd name="connsiteY99" fmla="*/ 1645920 h 2735580"/>
              <a:gd name="connsiteX100" fmla="*/ 342900 w 1901190"/>
              <a:gd name="connsiteY100" fmla="*/ 1623060 h 2735580"/>
              <a:gd name="connsiteX101" fmla="*/ 270510 w 1901190"/>
              <a:gd name="connsiteY101" fmla="*/ 1581150 h 2735580"/>
              <a:gd name="connsiteX102" fmla="*/ 217170 w 1901190"/>
              <a:gd name="connsiteY102" fmla="*/ 1531620 h 2735580"/>
              <a:gd name="connsiteX103" fmla="*/ 175260 w 1901190"/>
              <a:gd name="connsiteY103" fmla="*/ 1497330 h 2735580"/>
              <a:gd name="connsiteX104" fmla="*/ 102870 w 1901190"/>
              <a:gd name="connsiteY104" fmla="*/ 1455420 h 2735580"/>
              <a:gd name="connsiteX105" fmla="*/ 68580 w 1901190"/>
              <a:gd name="connsiteY105" fmla="*/ 1455420 h 2735580"/>
              <a:gd name="connsiteX106" fmla="*/ 40005 w 1901190"/>
              <a:gd name="connsiteY106" fmla="*/ 1424940 h 2735580"/>
              <a:gd name="connsiteX107" fmla="*/ 15240 w 1901190"/>
              <a:gd name="connsiteY107" fmla="*/ 1379220 h 2735580"/>
              <a:gd name="connsiteX108" fmla="*/ 30480 w 1901190"/>
              <a:gd name="connsiteY108" fmla="*/ 1348740 h 2735580"/>
              <a:gd name="connsiteX109" fmla="*/ 34290 w 1901190"/>
              <a:gd name="connsiteY109" fmla="*/ 1276350 h 2735580"/>
              <a:gd name="connsiteX110" fmla="*/ 19050 w 1901190"/>
              <a:gd name="connsiteY110" fmla="*/ 1203960 h 2735580"/>
              <a:gd name="connsiteX111" fmla="*/ 41910 w 1901190"/>
              <a:gd name="connsiteY111" fmla="*/ 1154430 h 2735580"/>
              <a:gd name="connsiteX112" fmla="*/ 87630 w 1901190"/>
              <a:gd name="connsiteY112" fmla="*/ 1112520 h 2735580"/>
              <a:gd name="connsiteX113" fmla="*/ 137160 w 1901190"/>
              <a:gd name="connsiteY113" fmla="*/ 1097280 h 2735580"/>
              <a:gd name="connsiteX114" fmla="*/ 179070 w 1901190"/>
              <a:gd name="connsiteY114" fmla="*/ 1093470 h 2735580"/>
              <a:gd name="connsiteX115" fmla="*/ 255270 w 1901190"/>
              <a:gd name="connsiteY115" fmla="*/ 1093470 h 2735580"/>
              <a:gd name="connsiteX116" fmla="*/ 308610 w 1901190"/>
              <a:gd name="connsiteY116" fmla="*/ 1078230 h 2735580"/>
              <a:gd name="connsiteX117" fmla="*/ 320040 w 1901190"/>
              <a:gd name="connsiteY117" fmla="*/ 1032510 h 2735580"/>
              <a:gd name="connsiteX118" fmla="*/ 361950 w 1901190"/>
              <a:gd name="connsiteY118" fmla="*/ 963930 h 2735580"/>
              <a:gd name="connsiteX119" fmla="*/ 396240 w 1901190"/>
              <a:gd name="connsiteY119" fmla="*/ 902970 h 2735580"/>
              <a:gd name="connsiteX120" fmla="*/ 419100 w 1901190"/>
              <a:gd name="connsiteY120" fmla="*/ 830580 h 2735580"/>
              <a:gd name="connsiteX121" fmla="*/ 426720 w 1901190"/>
              <a:gd name="connsiteY121" fmla="*/ 781050 h 2735580"/>
              <a:gd name="connsiteX122" fmla="*/ 392430 w 1901190"/>
              <a:gd name="connsiteY122" fmla="*/ 716280 h 2735580"/>
              <a:gd name="connsiteX123" fmla="*/ 384810 w 1901190"/>
              <a:gd name="connsiteY123" fmla="*/ 647700 h 2735580"/>
              <a:gd name="connsiteX124" fmla="*/ 365760 w 1901190"/>
              <a:gd name="connsiteY124" fmla="*/ 552450 h 2735580"/>
              <a:gd name="connsiteX125" fmla="*/ 369570 w 1901190"/>
              <a:gd name="connsiteY125" fmla="*/ 499110 h 2735580"/>
              <a:gd name="connsiteX126" fmla="*/ 354330 w 1901190"/>
              <a:gd name="connsiteY126" fmla="*/ 457200 h 2735580"/>
              <a:gd name="connsiteX127" fmla="*/ 312420 w 1901190"/>
              <a:gd name="connsiteY127" fmla="*/ 438150 h 2735580"/>
              <a:gd name="connsiteX128" fmla="*/ 293370 w 1901190"/>
              <a:gd name="connsiteY128" fmla="*/ 411480 h 2735580"/>
              <a:gd name="connsiteX129" fmla="*/ 220980 w 1901190"/>
              <a:gd name="connsiteY129" fmla="*/ 365760 h 2735580"/>
              <a:gd name="connsiteX130" fmla="*/ 121920 w 1901190"/>
              <a:gd name="connsiteY130" fmla="*/ 300990 h 2735580"/>
              <a:gd name="connsiteX131" fmla="*/ 72390 w 1901190"/>
              <a:gd name="connsiteY131" fmla="*/ 247650 h 2735580"/>
              <a:gd name="connsiteX132" fmla="*/ 53340 w 1901190"/>
              <a:gd name="connsiteY132" fmla="*/ 217170 h 2735580"/>
              <a:gd name="connsiteX133" fmla="*/ 49530 w 1901190"/>
              <a:gd name="connsiteY133" fmla="*/ 163830 h 2735580"/>
              <a:gd name="connsiteX134" fmla="*/ 38100 w 1901190"/>
              <a:gd name="connsiteY134" fmla="*/ 118110 h 2735580"/>
              <a:gd name="connsiteX135" fmla="*/ 11430 w 1901190"/>
              <a:gd name="connsiteY135" fmla="*/ 49530 h 2735580"/>
              <a:gd name="connsiteX136" fmla="*/ 0 w 1901190"/>
              <a:gd name="connsiteY136" fmla="*/ 3810 h 27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1901190" h="2735580">
                <a:moveTo>
                  <a:pt x="1203960" y="803910"/>
                </a:moveTo>
                <a:lnTo>
                  <a:pt x="1280160" y="819150"/>
                </a:lnTo>
                <a:lnTo>
                  <a:pt x="1352550" y="853440"/>
                </a:lnTo>
                <a:lnTo>
                  <a:pt x="1405890" y="876300"/>
                </a:lnTo>
                <a:lnTo>
                  <a:pt x="1497330" y="895350"/>
                </a:lnTo>
                <a:lnTo>
                  <a:pt x="1596390" y="941070"/>
                </a:lnTo>
                <a:lnTo>
                  <a:pt x="1684020" y="979170"/>
                </a:lnTo>
                <a:lnTo>
                  <a:pt x="1802130" y="1036320"/>
                </a:lnTo>
                <a:lnTo>
                  <a:pt x="1832610" y="1074420"/>
                </a:lnTo>
                <a:lnTo>
                  <a:pt x="1844040" y="1108710"/>
                </a:lnTo>
                <a:lnTo>
                  <a:pt x="1874520" y="1173480"/>
                </a:lnTo>
                <a:lnTo>
                  <a:pt x="1897380" y="1223010"/>
                </a:lnTo>
                <a:lnTo>
                  <a:pt x="1901190" y="1287780"/>
                </a:lnTo>
                <a:lnTo>
                  <a:pt x="1889760" y="1337310"/>
                </a:lnTo>
                <a:lnTo>
                  <a:pt x="1863090" y="1348740"/>
                </a:lnTo>
                <a:lnTo>
                  <a:pt x="1809750" y="1348740"/>
                </a:lnTo>
                <a:lnTo>
                  <a:pt x="1752600" y="1371600"/>
                </a:lnTo>
                <a:lnTo>
                  <a:pt x="1695450" y="1386840"/>
                </a:lnTo>
                <a:lnTo>
                  <a:pt x="1638300" y="1371600"/>
                </a:lnTo>
                <a:lnTo>
                  <a:pt x="1554480" y="1375410"/>
                </a:lnTo>
                <a:lnTo>
                  <a:pt x="1466850" y="1363980"/>
                </a:lnTo>
                <a:lnTo>
                  <a:pt x="1264920" y="1283970"/>
                </a:lnTo>
                <a:lnTo>
                  <a:pt x="1203960" y="1253490"/>
                </a:lnTo>
                <a:lnTo>
                  <a:pt x="1169670" y="1207770"/>
                </a:lnTo>
                <a:lnTo>
                  <a:pt x="1120140" y="1146810"/>
                </a:lnTo>
                <a:lnTo>
                  <a:pt x="1097280" y="1078230"/>
                </a:lnTo>
                <a:lnTo>
                  <a:pt x="1059180" y="944880"/>
                </a:lnTo>
                <a:lnTo>
                  <a:pt x="1040130" y="891540"/>
                </a:lnTo>
                <a:lnTo>
                  <a:pt x="1040130" y="857250"/>
                </a:lnTo>
                <a:lnTo>
                  <a:pt x="1074420" y="838200"/>
                </a:lnTo>
                <a:close/>
                <a:moveTo>
                  <a:pt x="26670" y="0"/>
                </a:moveTo>
                <a:lnTo>
                  <a:pt x="60960" y="22860"/>
                </a:lnTo>
                <a:lnTo>
                  <a:pt x="121920" y="57150"/>
                </a:lnTo>
                <a:lnTo>
                  <a:pt x="167640" y="125730"/>
                </a:lnTo>
                <a:lnTo>
                  <a:pt x="217170" y="167640"/>
                </a:lnTo>
                <a:lnTo>
                  <a:pt x="274320" y="217170"/>
                </a:lnTo>
                <a:lnTo>
                  <a:pt x="354330" y="312420"/>
                </a:lnTo>
                <a:lnTo>
                  <a:pt x="434340" y="373380"/>
                </a:lnTo>
                <a:lnTo>
                  <a:pt x="571500" y="472440"/>
                </a:lnTo>
                <a:lnTo>
                  <a:pt x="678180" y="575310"/>
                </a:lnTo>
                <a:lnTo>
                  <a:pt x="720090" y="605790"/>
                </a:lnTo>
                <a:lnTo>
                  <a:pt x="758190" y="628650"/>
                </a:lnTo>
                <a:lnTo>
                  <a:pt x="784860" y="659130"/>
                </a:lnTo>
                <a:lnTo>
                  <a:pt x="803910" y="716280"/>
                </a:lnTo>
                <a:lnTo>
                  <a:pt x="864870" y="819150"/>
                </a:lnTo>
                <a:lnTo>
                  <a:pt x="929640" y="941070"/>
                </a:lnTo>
                <a:lnTo>
                  <a:pt x="960120" y="1040130"/>
                </a:lnTo>
                <a:lnTo>
                  <a:pt x="1009650" y="1162050"/>
                </a:lnTo>
                <a:lnTo>
                  <a:pt x="1028700" y="1257300"/>
                </a:lnTo>
                <a:lnTo>
                  <a:pt x="1051560" y="1318260"/>
                </a:lnTo>
                <a:lnTo>
                  <a:pt x="1104900" y="1363980"/>
                </a:lnTo>
                <a:lnTo>
                  <a:pt x="1158240" y="1402080"/>
                </a:lnTo>
                <a:lnTo>
                  <a:pt x="1196340" y="1428750"/>
                </a:lnTo>
                <a:lnTo>
                  <a:pt x="1295400" y="1443990"/>
                </a:lnTo>
                <a:lnTo>
                  <a:pt x="1360170" y="1463040"/>
                </a:lnTo>
                <a:lnTo>
                  <a:pt x="1432560" y="1470660"/>
                </a:lnTo>
                <a:lnTo>
                  <a:pt x="1455420" y="1493520"/>
                </a:lnTo>
                <a:lnTo>
                  <a:pt x="1470660" y="1535430"/>
                </a:lnTo>
                <a:lnTo>
                  <a:pt x="1463040" y="1596390"/>
                </a:lnTo>
                <a:lnTo>
                  <a:pt x="1428750" y="1638300"/>
                </a:lnTo>
                <a:lnTo>
                  <a:pt x="1421130" y="1687830"/>
                </a:lnTo>
                <a:lnTo>
                  <a:pt x="1386840" y="1744980"/>
                </a:lnTo>
                <a:lnTo>
                  <a:pt x="1352550" y="1798320"/>
                </a:lnTo>
                <a:lnTo>
                  <a:pt x="1318260" y="1870710"/>
                </a:lnTo>
                <a:lnTo>
                  <a:pt x="1318260" y="1908810"/>
                </a:lnTo>
                <a:lnTo>
                  <a:pt x="1306830" y="1965960"/>
                </a:lnTo>
                <a:lnTo>
                  <a:pt x="1295400" y="2045970"/>
                </a:lnTo>
                <a:lnTo>
                  <a:pt x="1287780" y="2118360"/>
                </a:lnTo>
                <a:lnTo>
                  <a:pt x="1283970" y="2167890"/>
                </a:lnTo>
                <a:lnTo>
                  <a:pt x="1303020" y="2228850"/>
                </a:lnTo>
                <a:lnTo>
                  <a:pt x="1276350" y="2251710"/>
                </a:lnTo>
                <a:lnTo>
                  <a:pt x="1249680" y="2251710"/>
                </a:lnTo>
                <a:lnTo>
                  <a:pt x="1207770" y="2244090"/>
                </a:lnTo>
                <a:lnTo>
                  <a:pt x="1123950" y="2263140"/>
                </a:lnTo>
                <a:lnTo>
                  <a:pt x="1089660" y="2266950"/>
                </a:lnTo>
                <a:lnTo>
                  <a:pt x="1040130" y="2312670"/>
                </a:lnTo>
                <a:lnTo>
                  <a:pt x="979170" y="2354580"/>
                </a:lnTo>
                <a:lnTo>
                  <a:pt x="925830" y="2434590"/>
                </a:lnTo>
                <a:lnTo>
                  <a:pt x="902970" y="2510790"/>
                </a:lnTo>
                <a:lnTo>
                  <a:pt x="876300" y="2564130"/>
                </a:lnTo>
                <a:lnTo>
                  <a:pt x="830580" y="2609850"/>
                </a:lnTo>
                <a:lnTo>
                  <a:pt x="788670" y="2693670"/>
                </a:lnTo>
                <a:lnTo>
                  <a:pt x="765810" y="2731770"/>
                </a:lnTo>
                <a:lnTo>
                  <a:pt x="731520" y="2735580"/>
                </a:lnTo>
                <a:lnTo>
                  <a:pt x="693420" y="2708910"/>
                </a:lnTo>
                <a:lnTo>
                  <a:pt x="621030" y="2686050"/>
                </a:lnTo>
                <a:lnTo>
                  <a:pt x="590550" y="2628900"/>
                </a:lnTo>
                <a:lnTo>
                  <a:pt x="518160" y="2526030"/>
                </a:lnTo>
                <a:lnTo>
                  <a:pt x="518160" y="2465070"/>
                </a:lnTo>
                <a:lnTo>
                  <a:pt x="518160" y="2392680"/>
                </a:lnTo>
                <a:lnTo>
                  <a:pt x="499110" y="2316480"/>
                </a:lnTo>
                <a:lnTo>
                  <a:pt x="491490" y="2160270"/>
                </a:lnTo>
                <a:lnTo>
                  <a:pt x="468630" y="2061210"/>
                </a:lnTo>
                <a:lnTo>
                  <a:pt x="464820" y="1973580"/>
                </a:lnTo>
                <a:lnTo>
                  <a:pt x="476250" y="1908810"/>
                </a:lnTo>
                <a:lnTo>
                  <a:pt x="487680" y="1855470"/>
                </a:lnTo>
                <a:lnTo>
                  <a:pt x="464820" y="1790700"/>
                </a:lnTo>
                <a:lnTo>
                  <a:pt x="434340" y="1775460"/>
                </a:lnTo>
                <a:lnTo>
                  <a:pt x="407670" y="1706880"/>
                </a:lnTo>
                <a:lnTo>
                  <a:pt x="373380" y="1645920"/>
                </a:lnTo>
                <a:lnTo>
                  <a:pt x="342900" y="1623060"/>
                </a:lnTo>
                <a:lnTo>
                  <a:pt x="270510" y="1581150"/>
                </a:lnTo>
                <a:lnTo>
                  <a:pt x="217170" y="1531620"/>
                </a:lnTo>
                <a:lnTo>
                  <a:pt x="175260" y="1497330"/>
                </a:lnTo>
                <a:lnTo>
                  <a:pt x="102870" y="1455420"/>
                </a:lnTo>
                <a:lnTo>
                  <a:pt x="68580" y="1455420"/>
                </a:lnTo>
                <a:lnTo>
                  <a:pt x="40005" y="1424940"/>
                </a:lnTo>
                <a:lnTo>
                  <a:pt x="15240" y="1379220"/>
                </a:lnTo>
                <a:lnTo>
                  <a:pt x="30480" y="1348740"/>
                </a:lnTo>
                <a:lnTo>
                  <a:pt x="34290" y="1276350"/>
                </a:lnTo>
                <a:lnTo>
                  <a:pt x="19050" y="1203960"/>
                </a:lnTo>
                <a:lnTo>
                  <a:pt x="41910" y="1154430"/>
                </a:lnTo>
                <a:lnTo>
                  <a:pt x="87630" y="1112520"/>
                </a:lnTo>
                <a:lnTo>
                  <a:pt x="137160" y="1097280"/>
                </a:lnTo>
                <a:lnTo>
                  <a:pt x="179070" y="1093470"/>
                </a:lnTo>
                <a:lnTo>
                  <a:pt x="255270" y="1093470"/>
                </a:lnTo>
                <a:lnTo>
                  <a:pt x="308610" y="1078230"/>
                </a:lnTo>
                <a:lnTo>
                  <a:pt x="320040" y="1032510"/>
                </a:lnTo>
                <a:lnTo>
                  <a:pt x="361950" y="963930"/>
                </a:lnTo>
                <a:lnTo>
                  <a:pt x="396240" y="902970"/>
                </a:lnTo>
                <a:lnTo>
                  <a:pt x="419100" y="830580"/>
                </a:lnTo>
                <a:lnTo>
                  <a:pt x="426720" y="781050"/>
                </a:lnTo>
                <a:lnTo>
                  <a:pt x="392430" y="716280"/>
                </a:lnTo>
                <a:lnTo>
                  <a:pt x="384810" y="647700"/>
                </a:lnTo>
                <a:lnTo>
                  <a:pt x="365760" y="552450"/>
                </a:lnTo>
                <a:lnTo>
                  <a:pt x="369570" y="499110"/>
                </a:lnTo>
                <a:lnTo>
                  <a:pt x="354330" y="457200"/>
                </a:lnTo>
                <a:lnTo>
                  <a:pt x="312420" y="438150"/>
                </a:lnTo>
                <a:lnTo>
                  <a:pt x="293370" y="411480"/>
                </a:lnTo>
                <a:lnTo>
                  <a:pt x="220980" y="365760"/>
                </a:lnTo>
                <a:lnTo>
                  <a:pt x="121920" y="300990"/>
                </a:lnTo>
                <a:lnTo>
                  <a:pt x="72390" y="247650"/>
                </a:lnTo>
                <a:lnTo>
                  <a:pt x="53340" y="217170"/>
                </a:lnTo>
                <a:lnTo>
                  <a:pt x="49530" y="163830"/>
                </a:lnTo>
                <a:lnTo>
                  <a:pt x="38100" y="118110"/>
                </a:lnTo>
                <a:lnTo>
                  <a:pt x="11430" y="49530"/>
                </a:lnTo>
                <a:lnTo>
                  <a:pt x="0" y="3810"/>
                </a:lnTo>
                <a:close/>
              </a:path>
            </a:pathLst>
          </a:custGeom>
          <a:solidFill>
            <a:srgbClr val="00441B"/>
          </a:solidFill>
          <a:ln w="6350"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722387" y="2110817"/>
            <a:ext cx="2884318" cy="952211"/>
          </a:xfrm>
          <a:prstGeom prst="ellipse">
            <a:avLst/>
          </a:prstGeom>
          <a:solidFill>
            <a:srgbClr val="DEF0F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820400" y="2258024"/>
            <a:ext cx="71562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노인빈곤격차 </a:t>
            </a:r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상위지역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3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ko-KR" altLang="en-US" sz="3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위 영등포구</a:t>
            </a:r>
            <a:endParaRPr lang="ko-KR" altLang="en-US" sz="3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46444" y="8579033"/>
            <a:ext cx="3063240" cy="649635"/>
          </a:xfrm>
          <a:prstGeom prst="rect">
            <a:avLst/>
          </a:prstGeom>
          <a:solidFill>
            <a:srgbClr val="B3A2C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828800" y="8648700"/>
            <a:ext cx="534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노인빈곤지수 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25.9</a:t>
            </a:r>
            <a:endParaRPr lang="ko-KR" altLang="en-US" sz="2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20400" y="675247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복지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100283" y="86487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일자리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58338" y="5558884"/>
            <a:ext cx="10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만족도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205738" y="866887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인구학적</a:t>
            </a:r>
            <a:endParaRPr lang="en-US" altLang="ko-KR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특성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30400" y="678769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연금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설명선: 굽은 선(테두리 없음) 101">
            <a:extLst>
              <a:ext uri="{FF2B5EF4-FFF2-40B4-BE49-F238E27FC236}">
                <a16:creationId xmlns:a16="http://schemas.microsoft.com/office/drawing/2014/main" id="{49F3A94C-F9CC-47FB-985B-BB94050750AF}"/>
              </a:ext>
            </a:extLst>
          </p:cNvPr>
          <p:cNvSpPr/>
          <p:nvPr/>
        </p:nvSpPr>
        <p:spPr>
          <a:xfrm flipH="1">
            <a:off x="1887425" y="4701404"/>
            <a:ext cx="2149420" cy="1216149"/>
          </a:xfrm>
          <a:prstGeom prst="callout2">
            <a:avLst>
              <a:gd name="adj1" fmla="val -148521"/>
              <a:gd name="adj2" fmla="val -510384"/>
              <a:gd name="adj3" fmla="val -145835"/>
              <a:gd name="adj4" fmla="val -311149"/>
              <a:gd name="adj5" fmla="val 93512"/>
              <a:gd name="adj6" fmla="val -63463"/>
            </a:avLst>
          </a:prstGeom>
          <a:noFill/>
          <a:ln>
            <a:solidFill>
              <a:srgbClr val="DEF0F4"/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6496" y="1375201"/>
            <a:ext cx="8732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노인빈곤격차 </a:t>
            </a:r>
            <a:r>
              <a:rPr lang="ko-KR" altLang="en-US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상위지역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(2)</a:t>
            </a:r>
            <a:endParaRPr lang="ko-KR" altLang="en-US" sz="4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583843" y="3269498"/>
            <a:ext cx="5822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 인구 특성에 비해 복지</a:t>
            </a:r>
            <a:r>
              <a:rPr lang="en-US" altLang="ko-KR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만족도</a:t>
            </a:r>
            <a:r>
              <a:rPr lang="en-US" altLang="ko-KR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연금</a:t>
            </a:r>
            <a:r>
              <a:rPr lang="en-US" altLang="ko-KR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일자리 지표의 격차가 매우 큰 편</a:t>
            </a:r>
            <a:endParaRPr lang="ko-KR" altLang="en-US" sz="3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aphicFrame>
        <p:nvGraphicFramePr>
          <p:cNvPr id="37" name="차트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003611"/>
              </p:ext>
            </p:extLst>
          </p:nvPr>
        </p:nvGraphicFramePr>
        <p:xfrm>
          <a:off x="10886453" y="5841824"/>
          <a:ext cx="5278093" cy="321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0" name="직선 연결선 29"/>
          <p:cNvCxnSpPr/>
          <p:nvPr/>
        </p:nvCxnSpPr>
        <p:spPr>
          <a:xfrm>
            <a:off x="838200" y="2206198"/>
            <a:ext cx="70104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42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/>
          <p:cNvSpPr/>
          <p:nvPr/>
        </p:nvSpPr>
        <p:spPr>
          <a:xfrm>
            <a:off x="14782800" y="2189137"/>
            <a:ext cx="2374493" cy="952211"/>
          </a:xfrm>
          <a:prstGeom prst="ellipse">
            <a:avLst/>
          </a:prstGeom>
          <a:solidFill>
            <a:srgbClr val="DEF0F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0480" y="-762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16496" y="1375201"/>
            <a:ext cx="8732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노인빈곤격차 </a:t>
            </a:r>
            <a:r>
              <a:rPr lang="ko-KR" altLang="en-US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상위지역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(3)</a:t>
            </a:r>
            <a:endParaRPr lang="ko-KR" altLang="en-US" sz="4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46444" y="8579033"/>
            <a:ext cx="3063240" cy="649635"/>
          </a:xfrm>
          <a:prstGeom prst="rect">
            <a:avLst/>
          </a:prstGeom>
          <a:solidFill>
            <a:srgbClr val="B3A2C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28800" y="8648700"/>
            <a:ext cx="534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노인빈곤지수 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20.5</a:t>
            </a:r>
            <a:endParaRPr lang="ko-KR" altLang="en-US" sz="2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26966" y="2326689"/>
            <a:ext cx="65466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노인빈곤격차 </a:t>
            </a:r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상위지역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3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3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위 송파구</a:t>
            </a:r>
            <a:endParaRPr lang="ko-KR" altLang="en-US" sz="3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006479"/>
              </p:ext>
            </p:extLst>
          </p:nvPr>
        </p:nvGraphicFramePr>
        <p:xfrm>
          <a:off x="10930195" y="6023709"/>
          <a:ext cx="5190610" cy="3081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0820400" y="68479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복지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00283" y="874419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일자리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41779" y="5654377"/>
            <a:ext cx="107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만족도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205738" y="87643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인구학적</a:t>
            </a:r>
            <a:endParaRPr lang="en-US" altLang="ko-KR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특성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630400" y="688318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연금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75401" y="3286628"/>
            <a:ext cx="6561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인구학적 특성과 일자리 지표에 비해 복지</a:t>
            </a:r>
            <a:r>
              <a:rPr lang="en-US" altLang="ko-KR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만족도</a:t>
            </a:r>
            <a:r>
              <a:rPr lang="en-US" altLang="ko-KR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연금 지표의 격차가 매우 큼</a:t>
            </a:r>
            <a:endParaRPr lang="ko-KR" altLang="en-US" sz="3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583842" y="4381151"/>
            <a:ext cx="5822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특히 복지</a:t>
            </a:r>
            <a:r>
              <a:rPr lang="en-US" altLang="ko-KR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연금에 대한 </a:t>
            </a:r>
            <a:endParaRPr lang="en-US" altLang="ko-KR" sz="30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3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빈곤 지표가 매우 낮음</a:t>
            </a:r>
            <a:endParaRPr lang="ko-KR" altLang="en-US" sz="3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aphicFrame>
        <p:nvGraphicFramePr>
          <p:cNvPr id="40" name="차트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5370094"/>
              </p:ext>
            </p:extLst>
          </p:nvPr>
        </p:nvGraphicFramePr>
        <p:xfrm>
          <a:off x="10905778" y="6023709"/>
          <a:ext cx="5300405" cy="3308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송파구">
            <a:extLst>
              <a:ext uri="{FF2B5EF4-FFF2-40B4-BE49-F238E27FC236}">
                <a16:creationId xmlns:a16="http://schemas.microsoft.com/office/drawing/2014/main" id="{7E2A29BC-F6E2-48D2-8080-AB7C62C54378}"/>
              </a:ext>
            </a:extLst>
          </p:cNvPr>
          <p:cNvSpPr/>
          <p:nvPr/>
        </p:nvSpPr>
        <p:spPr>
          <a:xfrm>
            <a:off x="2450639" y="3286628"/>
            <a:ext cx="4669556" cy="4578532"/>
          </a:xfrm>
          <a:custGeom>
            <a:avLst/>
            <a:gdLst>
              <a:gd name="connsiteX0" fmla="*/ 521970 w 3166110"/>
              <a:gd name="connsiteY0" fmla="*/ 506730 h 2659380"/>
              <a:gd name="connsiteX1" fmla="*/ 365760 w 3166110"/>
              <a:gd name="connsiteY1" fmla="*/ 514350 h 2659380"/>
              <a:gd name="connsiteX2" fmla="*/ 270510 w 3166110"/>
              <a:gd name="connsiteY2" fmla="*/ 506730 h 2659380"/>
              <a:gd name="connsiteX3" fmla="*/ 201930 w 3166110"/>
              <a:gd name="connsiteY3" fmla="*/ 495300 h 2659380"/>
              <a:gd name="connsiteX4" fmla="*/ 175260 w 3166110"/>
              <a:gd name="connsiteY4" fmla="*/ 480060 h 2659380"/>
              <a:gd name="connsiteX5" fmla="*/ 72390 w 3166110"/>
              <a:gd name="connsiteY5" fmla="*/ 483870 h 2659380"/>
              <a:gd name="connsiteX6" fmla="*/ 11430 w 3166110"/>
              <a:gd name="connsiteY6" fmla="*/ 483870 h 2659380"/>
              <a:gd name="connsiteX7" fmla="*/ 0 w 3166110"/>
              <a:gd name="connsiteY7" fmla="*/ 495300 h 2659380"/>
              <a:gd name="connsiteX8" fmla="*/ 3810 w 3166110"/>
              <a:gd name="connsiteY8" fmla="*/ 544830 h 2659380"/>
              <a:gd name="connsiteX9" fmla="*/ 3810 w 3166110"/>
              <a:gd name="connsiteY9" fmla="*/ 651510 h 2659380"/>
              <a:gd name="connsiteX10" fmla="*/ 3810 w 3166110"/>
              <a:gd name="connsiteY10" fmla="*/ 716280 h 2659380"/>
              <a:gd name="connsiteX11" fmla="*/ 19050 w 3166110"/>
              <a:gd name="connsiteY11" fmla="*/ 792480 h 2659380"/>
              <a:gd name="connsiteX12" fmla="*/ 30480 w 3166110"/>
              <a:gd name="connsiteY12" fmla="*/ 857250 h 2659380"/>
              <a:gd name="connsiteX13" fmla="*/ 41910 w 3166110"/>
              <a:gd name="connsiteY13" fmla="*/ 956310 h 2659380"/>
              <a:gd name="connsiteX14" fmla="*/ 34290 w 3166110"/>
              <a:gd name="connsiteY14" fmla="*/ 1017270 h 2659380"/>
              <a:gd name="connsiteX15" fmla="*/ 41910 w 3166110"/>
              <a:gd name="connsiteY15" fmla="*/ 1074420 h 2659380"/>
              <a:gd name="connsiteX16" fmla="*/ 53340 w 3166110"/>
              <a:gd name="connsiteY16" fmla="*/ 1131570 h 2659380"/>
              <a:gd name="connsiteX17" fmla="*/ 80010 w 3166110"/>
              <a:gd name="connsiteY17" fmla="*/ 1192530 h 2659380"/>
              <a:gd name="connsiteX18" fmla="*/ 144780 w 3166110"/>
              <a:gd name="connsiteY18" fmla="*/ 1226820 h 2659380"/>
              <a:gd name="connsiteX19" fmla="*/ 167640 w 3166110"/>
              <a:gd name="connsiteY19" fmla="*/ 1264920 h 2659380"/>
              <a:gd name="connsiteX20" fmla="*/ 255270 w 3166110"/>
              <a:gd name="connsiteY20" fmla="*/ 1257300 h 2659380"/>
              <a:gd name="connsiteX21" fmla="*/ 312420 w 3166110"/>
              <a:gd name="connsiteY21" fmla="*/ 1268730 h 2659380"/>
              <a:gd name="connsiteX22" fmla="*/ 373380 w 3166110"/>
              <a:gd name="connsiteY22" fmla="*/ 1283970 h 2659380"/>
              <a:gd name="connsiteX23" fmla="*/ 438150 w 3166110"/>
              <a:gd name="connsiteY23" fmla="*/ 1283970 h 2659380"/>
              <a:gd name="connsiteX24" fmla="*/ 518160 w 3166110"/>
              <a:gd name="connsiteY24" fmla="*/ 1310640 h 2659380"/>
              <a:gd name="connsiteX25" fmla="*/ 575310 w 3166110"/>
              <a:gd name="connsiteY25" fmla="*/ 1329690 h 2659380"/>
              <a:gd name="connsiteX26" fmla="*/ 643890 w 3166110"/>
              <a:gd name="connsiteY26" fmla="*/ 1344930 h 2659380"/>
              <a:gd name="connsiteX27" fmla="*/ 811530 w 3166110"/>
              <a:gd name="connsiteY27" fmla="*/ 1394460 h 2659380"/>
              <a:gd name="connsiteX28" fmla="*/ 899160 w 3166110"/>
              <a:gd name="connsiteY28" fmla="*/ 1417320 h 2659380"/>
              <a:gd name="connsiteX29" fmla="*/ 937260 w 3166110"/>
              <a:gd name="connsiteY29" fmla="*/ 1436370 h 2659380"/>
              <a:gd name="connsiteX30" fmla="*/ 986790 w 3166110"/>
              <a:gd name="connsiteY30" fmla="*/ 1443990 h 2659380"/>
              <a:gd name="connsiteX31" fmla="*/ 1047750 w 3166110"/>
              <a:gd name="connsiteY31" fmla="*/ 1485900 h 2659380"/>
              <a:gd name="connsiteX32" fmla="*/ 1120140 w 3166110"/>
              <a:gd name="connsiteY32" fmla="*/ 1535430 h 2659380"/>
              <a:gd name="connsiteX33" fmla="*/ 1196340 w 3166110"/>
              <a:gd name="connsiteY33" fmla="*/ 1577340 h 2659380"/>
              <a:gd name="connsiteX34" fmla="*/ 1264920 w 3166110"/>
              <a:gd name="connsiteY34" fmla="*/ 1642110 h 2659380"/>
              <a:gd name="connsiteX35" fmla="*/ 1314450 w 3166110"/>
              <a:gd name="connsiteY35" fmla="*/ 1744980 h 2659380"/>
              <a:gd name="connsiteX36" fmla="*/ 1379220 w 3166110"/>
              <a:gd name="connsiteY36" fmla="*/ 1916430 h 2659380"/>
              <a:gd name="connsiteX37" fmla="*/ 1413510 w 3166110"/>
              <a:gd name="connsiteY37" fmla="*/ 2026920 h 2659380"/>
              <a:gd name="connsiteX38" fmla="*/ 1447800 w 3166110"/>
              <a:gd name="connsiteY38" fmla="*/ 2167890 h 2659380"/>
              <a:gd name="connsiteX39" fmla="*/ 1463040 w 3166110"/>
              <a:gd name="connsiteY39" fmla="*/ 2244090 h 2659380"/>
              <a:gd name="connsiteX40" fmla="*/ 1493520 w 3166110"/>
              <a:gd name="connsiteY40" fmla="*/ 2293620 h 2659380"/>
              <a:gd name="connsiteX41" fmla="*/ 1543050 w 3166110"/>
              <a:gd name="connsiteY41" fmla="*/ 2346960 h 2659380"/>
              <a:gd name="connsiteX42" fmla="*/ 1638300 w 3166110"/>
              <a:gd name="connsiteY42" fmla="*/ 2388870 h 2659380"/>
              <a:gd name="connsiteX43" fmla="*/ 1703070 w 3166110"/>
              <a:gd name="connsiteY43" fmla="*/ 2457450 h 2659380"/>
              <a:gd name="connsiteX44" fmla="*/ 1744980 w 3166110"/>
              <a:gd name="connsiteY44" fmla="*/ 2529840 h 2659380"/>
              <a:gd name="connsiteX45" fmla="*/ 1813560 w 3166110"/>
              <a:gd name="connsiteY45" fmla="*/ 2602230 h 2659380"/>
              <a:gd name="connsiteX46" fmla="*/ 1851660 w 3166110"/>
              <a:gd name="connsiteY46" fmla="*/ 2659380 h 2659380"/>
              <a:gd name="connsiteX47" fmla="*/ 1874520 w 3166110"/>
              <a:gd name="connsiteY47" fmla="*/ 2651760 h 2659380"/>
              <a:gd name="connsiteX48" fmla="*/ 1885950 w 3166110"/>
              <a:gd name="connsiteY48" fmla="*/ 2613660 h 2659380"/>
              <a:gd name="connsiteX49" fmla="*/ 1973580 w 3166110"/>
              <a:gd name="connsiteY49" fmla="*/ 2606040 h 2659380"/>
              <a:gd name="connsiteX50" fmla="*/ 2007870 w 3166110"/>
              <a:gd name="connsiteY50" fmla="*/ 2590800 h 2659380"/>
              <a:gd name="connsiteX51" fmla="*/ 2080260 w 3166110"/>
              <a:gd name="connsiteY51" fmla="*/ 2590800 h 2659380"/>
              <a:gd name="connsiteX52" fmla="*/ 2145030 w 3166110"/>
              <a:gd name="connsiteY52" fmla="*/ 2590800 h 2659380"/>
              <a:gd name="connsiteX53" fmla="*/ 2213610 w 3166110"/>
              <a:gd name="connsiteY53" fmla="*/ 2598420 h 2659380"/>
              <a:gd name="connsiteX54" fmla="*/ 2244090 w 3166110"/>
              <a:gd name="connsiteY54" fmla="*/ 2590800 h 2659380"/>
              <a:gd name="connsiteX55" fmla="*/ 2221230 w 3166110"/>
              <a:gd name="connsiteY55" fmla="*/ 2545080 h 2659380"/>
              <a:gd name="connsiteX56" fmla="*/ 2186940 w 3166110"/>
              <a:gd name="connsiteY56" fmla="*/ 2506980 h 2659380"/>
              <a:gd name="connsiteX57" fmla="*/ 2145030 w 3166110"/>
              <a:gd name="connsiteY57" fmla="*/ 2465070 h 2659380"/>
              <a:gd name="connsiteX58" fmla="*/ 2133600 w 3166110"/>
              <a:gd name="connsiteY58" fmla="*/ 2423160 h 2659380"/>
              <a:gd name="connsiteX59" fmla="*/ 2133600 w 3166110"/>
              <a:gd name="connsiteY59" fmla="*/ 2381250 h 2659380"/>
              <a:gd name="connsiteX60" fmla="*/ 2118360 w 3166110"/>
              <a:gd name="connsiteY60" fmla="*/ 2305050 h 2659380"/>
              <a:gd name="connsiteX61" fmla="*/ 2122170 w 3166110"/>
              <a:gd name="connsiteY61" fmla="*/ 2259330 h 2659380"/>
              <a:gd name="connsiteX62" fmla="*/ 2179320 w 3166110"/>
              <a:gd name="connsiteY62" fmla="*/ 2209800 h 2659380"/>
              <a:gd name="connsiteX63" fmla="*/ 2205990 w 3166110"/>
              <a:gd name="connsiteY63" fmla="*/ 2205990 h 2659380"/>
              <a:gd name="connsiteX64" fmla="*/ 2240280 w 3166110"/>
              <a:gd name="connsiteY64" fmla="*/ 2213610 h 2659380"/>
              <a:gd name="connsiteX65" fmla="*/ 2282190 w 3166110"/>
              <a:gd name="connsiteY65" fmla="*/ 2263140 h 2659380"/>
              <a:gd name="connsiteX66" fmla="*/ 2343150 w 3166110"/>
              <a:gd name="connsiteY66" fmla="*/ 2293620 h 2659380"/>
              <a:gd name="connsiteX67" fmla="*/ 2388870 w 3166110"/>
              <a:gd name="connsiteY67" fmla="*/ 2320290 h 2659380"/>
              <a:gd name="connsiteX68" fmla="*/ 2438400 w 3166110"/>
              <a:gd name="connsiteY68" fmla="*/ 2297430 h 2659380"/>
              <a:gd name="connsiteX69" fmla="*/ 2449830 w 3166110"/>
              <a:gd name="connsiteY69" fmla="*/ 2263140 h 2659380"/>
              <a:gd name="connsiteX70" fmla="*/ 2583180 w 3166110"/>
              <a:gd name="connsiteY70" fmla="*/ 2194560 h 2659380"/>
              <a:gd name="connsiteX71" fmla="*/ 2613660 w 3166110"/>
              <a:gd name="connsiteY71" fmla="*/ 2175510 h 2659380"/>
              <a:gd name="connsiteX72" fmla="*/ 2693670 w 3166110"/>
              <a:gd name="connsiteY72" fmla="*/ 2175510 h 2659380"/>
              <a:gd name="connsiteX73" fmla="*/ 2750820 w 3166110"/>
              <a:gd name="connsiteY73" fmla="*/ 2179320 h 2659380"/>
              <a:gd name="connsiteX74" fmla="*/ 2762250 w 3166110"/>
              <a:gd name="connsiteY74" fmla="*/ 2148840 h 2659380"/>
              <a:gd name="connsiteX75" fmla="*/ 2762250 w 3166110"/>
              <a:gd name="connsiteY75" fmla="*/ 2148840 h 2659380"/>
              <a:gd name="connsiteX76" fmla="*/ 2762250 w 3166110"/>
              <a:gd name="connsiteY76" fmla="*/ 2095500 h 2659380"/>
              <a:gd name="connsiteX77" fmla="*/ 2773680 w 3166110"/>
              <a:gd name="connsiteY77" fmla="*/ 2053590 h 2659380"/>
              <a:gd name="connsiteX78" fmla="*/ 2766060 w 3166110"/>
              <a:gd name="connsiteY78" fmla="*/ 2004060 h 2659380"/>
              <a:gd name="connsiteX79" fmla="*/ 2773680 w 3166110"/>
              <a:gd name="connsiteY79" fmla="*/ 1962150 h 2659380"/>
              <a:gd name="connsiteX80" fmla="*/ 2800350 w 3166110"/>
              <a:gd name="connsiteY80" fmla="*/ 1916430 h 2659380"/>
              <a:gd name="connsiteX81" fmla="*/ 2800350 w 3166110"/>
              <a:gd name="connsiteY81" fmla="*/ 1866900 h 2659380"/>
              <a:gd name="connsiteX82" fmla="*/ 2819400 w 3166110"/>
              <a:gd name="connsiteY82" fmla="*/ 1832610 h 2659380"/>
              <a:gd name="connsiteX83" fmla="*/ 2914650 w 3166110"/>
              <a:gd name="connsiteY83" fmla="*/ 1752600 h 2659380"/>
              <a:gd name="connsiteX84" fmla="*/ 2948940 w 3166110"/>
              <a:gd name="connsiteY84" fmla="*/ 1676400 h 2659380"/>
              <a:gd name="connsiteX85" fmla="*/ 2998470 w 3166110"/>
              <a:gd name="connsiteY85" fmla="*/ 1584960 h 2659380"/>
              <a:gd name="connsiteX86" fmla="*/ 3059430 w 3166110"/>
              <a:gd name="connsiteY86" fmla="*/ 1493520 h 2659380"/>
              <a:gd name="connsiteX87" fmla="*/ 3093720 w 3166110"/>
              <a:gd name="connsiteY87" fmla="*/ 1394460 h 2659380"/>
              <a:gd name="connsiteX88" fmla="*/ 3128010 w 3166110"/>
              <a:gd name="connsiteY88" fmla="*/ 1337310 h 2659380"/>
              <a:gd name="connsiteX89" fmla="*/ 3166110 w 3166110"/>
              <a:gd name="connsiteY89" fmla="*/ 1283970 h 2659380"/>
              <a:gd name="connsiteX90" fmla="*/ 3154680 w 3166110"/>
              <a:gd name="connsiteY90" fmla="*/ 1253490 h 2659380"/>
              <a:gd name="connsiteX91" fmla="*/ 3097530 w 3166110"/>
              <a:gd name="connsiteY91" fmla="*/ 1215390 h 2659380"/>
              <a:gd name="connsiteX92" fmla="*/ 2998470 w 3166110"/>
              <a:gd name="connsiteY92" fmla="*/ 1120140 h 2659380"/>
              <a:gd name="connsiteX93" fmla="*/ 2967990 w 3166110"/>
              <a:gd name="connsiteY93" fmla="*/ 1074420 h 2659380"/>
              <a:gd name="connsiteX94" fmla="*/ 2922270 w 3166110"/>
              <a:gd name="connsiteY94" fmla="*/ 1047750 h 2659380"/>
              <a:gd name="connsiteX95" fmla="*/ 2865120 w 3166110"/>
              <a:gd name="connsiteY95" fmla="*/ 1047750 h 2659380"/>
              <a:gd name="connsiteX96" fmla="*/ 2819400 w 3166110"/>
              <a:gd name="connsiteY96" fmla="*/ 1043940 h 2659380"/>
              <a:gd name="connsiteX97" fmla="*/ 2785110 w 3166110"/>
              <a:gd name="connsiteY97" fmla="*/ 1024890 h 2659380"/>
              <a:gd name="connsiteX98" fmla="*/ 2743200 w 3166110"/>
              <a:gd name="connsiteY98" fmla="*/ 1017270 h 2659380"/>
              <a:gd name="connsiteX99" fmla="*/ 2659380 w 3166110"/>
              <a:gd name="connsiteY99" fmla="*/ 1024890 h 2659380"/>
              <a:gd name="connsiteX100" fmla="*/ 2617470 w 3166110"/>
              <a:gd name="connsiteY100" fmla="*/ 1017270 h 2659380"/>
              <a:gd name="connsiteX101" fmla="*/ 2586990 w 3166110"/>
              <a:gd name="connsiteY101" fmla="*/ 994410 h 2659380"/>
              <a:gd name="connsiteX102" fmla="*/ 2545080 w 3166110"/>
              <a:gd name="connsiteY102" fmla="*/ 933450 h 2659380"/>
              <a:gd name="connsiteX103" fmla="*/ 2506980 w 3166110"/>
              <a:gd name="connsiteY103" fmla="*/ 910590 h 2659380"/>
              <a:gd name="connsiteX104" fmla="*/ 2468880 w 3166110"/>
              <a:gd name="connsiteY104" fmla="*/ 887730 h 2659380"/>
              <a:gd name="connsiteX105" fmla="*/ 2465070 w 3166110"/>
              <a:gd name="connsiteY105" fmla="*/ 861060 h 2659380"/>
              <a:gd name="connsiteX106" fmla="*/ 2487930 w 3166110"/>
              <a:gd name="connsiteY106" fmla="*/ 822960 h 2659380"/>
              <a:gd name="connsiteX107" fmla="*/ 2484120 w 3166110"/>
              <a:gd name="connsiteY107" fmla="*/ 788670 h 2659380"/>
              <a:gd name="connsiteX108" fmla="*/ 2514600 w 3166110"/>
              <a:gd name="connsiteY108" fmla="*/ 716280 h 2659380"/>
              <a:gd name="connsiteX109" fmla="*/ 2522220 w 3166110"/>
              <a:gd name="connsiteY109" fmla="*/ 666750 h 2659380"/>
              <a:gd name="connsiteX110" fmla="*/ 2522220 w 3166110"/>
              <a:gd name="connsiteY110" fmla="*/ 617220 h 2659380"/>
              <a:gd name="connsiteX111" fmla="*/ 2480310 w 3166110"/>
              <a:gd name="connsiteY111" fmla="*/ 590550 h 2659380"/>
              <a:gd name="connsiteX112" fmla="*/ 2411730 w 3166110"/>
              <a:gd name="connsiteY112" fmla="*/ 556260 h 2659380"/>
              <a:gd name="connsiteX113" fmla="*/ 2251710 w 3166110"/>
              <a:gd name="connsiteY113" fmla="*/ 449580 h 2659380"/>
              <a:gd name="connsiteX114" fmla="*/ 2164080 w 3166110"/>
              <a:gd name="connsiteY114" fmla="*/ 411480 h 2659380"/>
              <a:gd name="connsiteX115" fmla="*/ 2042160 w 3166110"/>
              <a:gd name="connsiteY115" fmla="*/ 327660 h 2659380"/>
              <a:gd name="connsiteX116" fmla="*/ 1981200 w 3166110"/>
              <a:gd name="connsiteY116" fmla="*/ 293370 h 2659380"/>
              <a:gd name="connsiteX117" fmla="*/ 1939290 w 3166110"/>
              <a:gd name="connsiteY117" fmla="*/ 255270 h 2659380"/>
              <a:gd name="connsiteX118" fmla="*/ 1840230 w 3166110"/>
              <a:gd name="connsiteY118" fmla="*/ 209550 h 2659380"/>
              <a:gd name="connsiteX119" fmla="*/ 1817370 w 3166110"/>
              <a:gd name="connsiteY119" fmla="*/ 171450 h 2659380"/>
              <a:gd name="connsiteX120" fmla="*/ 1790700 w 3166110"/>
              <a:gd name="connsiteY120" fmla="*/ 171450 h 2659380"/>
              <a:gd name="connsiteX121" fmla="*/ 1767840 w 3166110"/>
              <a:gd name="connsiteY121" fmla="*/ 194310 h 2659380"/>
              <a:gd name="connsiteX122" fmla="*/ 1744980 w 3166110"/>
              <a:gd name="connsiteY122" fmla="*/ 213360 h 2659380"/>
              <a:gd name="connsiteX123" fmla="*/ 1741170 w 3166110"/>
              <a:gd name="connsiteY123" fmla="*/ 255270 h 2659380"/>
              <a:gd name="connsiteX124" fmla="*/ 1722120 w 3166110"/>
              <a:gd name="connsiteY124" fmla="*/ 281940 h 2659380"/>
              <a:gd name="connsiteX125" fmla="*/ 1687830 w 3166110"/>
              <a:gd name="connsiteY125" fmla="*/ 281940 h 2659380"/>
              <a:gd name="connsiteX126" fmla="*/ 1626870 w 3166110"/>
              <a:gd name="connsiteY126" fmla="*/ 262890 h 2659380"/>
              <a:gd name="connsiteX127" fmla="*/ 1516380 w 3166110"/>
              <a:gd name="connsiteY127" fmla="*/ 217170 h 2659380"/>
              <a:gd name="connsiteX128" fmla="*/ 1474470 w 3166110"/>
              <a:gd name="connsiteY128" fmla="*/ 205740 h 2659380"/>
              <a:gd name="connsiteX129" fmla="*/ 1440180 w 3166110"/>
              <a:gd name="connsiteY129" fmla="*/ 186690 h 2659380"/>
              <a:gd name="connsiteX130" fmla="*/ 1417320 w 3166110"/>
              <a:gd name="connsiteY130" fmla="*/ 163830 h 2659380"/>
              <a:gd name="connsiteX131" fmla="*/ 1402080 w 3166110"/>
              <a:gd name="connsiteY131" fmla="*/ 125730 h 2659380"/>
              <a:gd name="connsiteX132" fmla="*/ 1383030 w 3166110"/>
              <a:gd name="connsiteY132" fmla="*/ 80010 h 2659380"/>
              <a:gd name="connsiteX133" fmla="*/ 1375410 w 3166110"/>
              <a:gd name="connsiteY133" fmla="*/ 45720 h 2659380"/>
              <a:gd name="connsiteX134" fmla="*/ 1371600 w 3166110"/>
              <a:gd name="connsiteY134" fmla="*/ 11430 h 2659380"/>
              <a:gd name="connsiteX135" fmla="*/ 1341120 w 3166110"/>
              <a:gd name="connsiteY135" fmla="*/ 0 h 2659380"/>
              <a:gd name="connsiteX136" fmla="*/ 1314450 w 3166110"/>
              <a:gd name="connsiteY136" fmla="*/ 19050 h 2659380"/>
              <a:gd name="connsiteX137" fmla="*/ 1303020 w 3166110"/>
              <a:gd name="connsiteY137" fmla="*/ 60960 h 2659380"/>
              <a:gd name="connsiteX138" fmla="*/ 1276350 w 3166110"/>
              <a:gd name="connsiteY138" fmla="*/ 106680 h 2659380"/>
              <a:gd name="connsiteX139" fmla="*/ 1249680 w 3166110"/>
              <a:gd name="connsiteY139" fmla="*/ 152400 h 2659380"/>
              <a:gd name="connsiteX140" fmla="*/ 1226820 w 3166110"/>
              <a:gd name="connsiteY140" fmla="*/ 182880 h 2659380"/>
              <a:gd name="connsiteX141" fmla="*/ 1211580 w 3166110"/>
              <a:gd name="connsiteY141" fmla="*/ 217170 h 2659380"/>
              <a:gd name="connsiteX142" fmla="*/ 1173480 w 3166110"/>
              <a:gd name="connsiteY142" fmla="*/ 247650 h 2659380"/>
              <a:gd name="connsiteX143" fmla="*/ 1047750 w 3166110"/>
              <a:gd name="connsiteY143" fmla="*/ 285750 h 2659380"/>
              <a:gd name="connsiteX144" fmla="*/ 925830 w 3166110"/>
              <a:gd name="connsiteY144" fmla="*/ 354330 h 2659380"/>
              <a:gd name="connsiteX145" fmla="*/ 830580 w 3166110"/>
              <a:gd name="connsiteY145" fmla="*/ 388620 h 2659380"/>
              <a:gd name="connsiteX146" fmla="*/ 716280 w 3166110"/>
              <a:gd name="connsiteY146" fmla="*/ 441960 h 2659380"/>
              <a:gd name="connsiteX147" fmla="*/ 670560 w 3166110"/>
              <a:gd name="connsiteY147" fmla="*/ 468630 h 2659380"/>
              <a:gd name="connsiteX148" fmla="*/ 628650 w 3166110"/>
              <a:gd name="connsiteY148" fmla="*/ 502920 h 2659380"/>
              <a:gd name="connsiteX149" fmla="*/ 521970 w 3166110"/>
              <a:gd name="connsiteY149" fmla="*/ 506730 h 26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166110" h="2659380">
                <a:moveTo>
                  <a:pt x="521970" y="506730"/>
                </a:moveTo>
                <a:lnTo>
                  <a:pt x="365760" y="514350"/>
                </a:lnTo>
                <a:lnTo>
                  <a:pt x="270510" y="506730"/>
                </a:lnTo>
                <a:lnTo>
                  <a:pt x="201930" y="495300"/>
                </a:lnTo>
                <a:lnTo>
                  <a:pt x="175260" y="480060"/>
                </a:lnTo>
                <a:lnTo>
                  <a:pt x="72390" y="483870"/>
                </a:lnTo>
                <a:lnTo>
                  <a:pt x="11430" y="483870"/>
                </a:lnTo>
                <a:lnTo>
                  <a:pt x="0" y="495300"/>
                </a:lnTo>
                <a:lnTo>
                  <a:pt x="3810" y="544830"/>
                </a:lnTo>
                <a:lnTo>
                  <a:pt x="3810" y="651510"/>
                </a:lnTo>
                <a:lnTo>
                  <a:pt x="3810" y="716280"/>
                </a:lnTo>
                <a:lnTo>
                  <a:pt x="19050" y="792480"/>
                </a:lnTo>
                <a:lnTo>
                  <a:pt x="30480" y="857250"/>
                </a:lnTo>
                <a:lnTo>
                  <a:pt x="41910" y="956310"/>
                </a:lnTo>
                <a:lnTo>
                  <a:pt x="34290" y="1017270"/>
                </a:lnTo>
                <a:lnTo>
                  <a:pt x="41910" y="1074420"/>
                </a:lnTo>
                <a:lnTo>
                  <a:pt x="53340" y="1131570"/>
                </a:lnTo>
                <a:lnTo>
                  <a:pt x="80010" y="1192530"/>
                </a:lnTo>
                <a:lnTo>
                  <a:pt x="144780" y="1226820"/>
                </a:lnTo>
                <a:lnTo>
                  <a:pt x="167640" y="1264920"/>
                </a:lnTo>
                <a:lnTo>
                  <a:pt x="255270" y="1257300"/>
                </a:lnTo>
                <a:lnTo>
                  <a:pt x="312420" y="1268730"/>
                </a:lnTo>
                <a:lnTo>
                  <a:pt x="373380" y="1283970"/>
                </a:lnTo>
                <a:lnTo>
                  <a:pt x="438150" y="1283970"/>
                </a:lnTo>
                <a:lnTo>
                  <a:pt x="518160" y="1310640"/>
                </a:lnTo>
                <a:lnTo>
                  <a:pt x="575310" y="1329690"/>
                </a:lnTo>
                <a:lnTo>
                  <a:pt x="643890" y="1344930"/>
                </a:lnTo>
                <a:lnTo>
                  <a:pt x="811530" y="1394460"/>
                </a:lnTo>
                <a:lnTo>
                  <a:pt x="899160" y="1417320"/>
                </a:lnTo>
                <a:lnTo>
                  <a:pt x="937260" y="1436370"/>
                </a:lnTo>
                <a:lnTo>
                  <a:pt x="986790" y="1443990"/>
                </a:lnTo>
                <a:lnTo>
                  <a:pt x="1047750" y="1485900"/>
                </a:lnTo>
                <a:lnTo>
                  <a:pt x="1120140" y="1535430"/>
                </a:lnTo>
                <a:lnTo>
                  <a:pt x="1196340" y="1577340"/>
                </a:lnTo>
                <a:lnTo>
                  <a:pt x="1264920" y="1642110"/>
                </a:lnTo>
                <a:lnTo>
                  <a:pt x="1314450" y="1744980"/>
                </a:lnTo>
                <a:lnTo>
                  <a:pt x="1379220" y="1916430"/>
                </a:lnTo>
                <a:lnTo>
                  <a:pt x="1413510" y="2026920"/>
                </a:lnTo>
                <a:lnTo>
                  <a:pt x="1447800" y="2167890"/>
                </a:lnTo>
                <a:lnTo>
                  <a:pt x="1463040" y="2244090"/>
                </a:lnTo>
                <a:lnTo>
                  <a:pt x="1493520" y="2293620"/>
                </a:lnTo>
                <a:lnTo>
                  <a:pt x="1543050" y="2346960"/>
                </a:lnTo>
                <a:lnTo>
                  <a:pt x="1638300" y="2388870"/>
                </a:lnTo>
                <a:lnTo>
                  <a:pt x="1703070" y="2457450"/>
                </a:lnTo>
                <a:lnTo>
                  <a:pt x="1744980" y="2529840"/>
                </a:lnTo>
                <a:lnTo>
                  <a:pt x="1813560" y="2602230"/>
                </a:lnTo>
                <a:lnTo>
                  <a:pt x="1851660" y="2659380"/>
                </a:lnTo>
                <a:lnTo>
                  <a:pt x="1874520" y="2651760"/>
                </a:lnTo>
                <a:lnTo>
                  <a:pt x="1885950" y="2613660"/>
                </a:lnTo>
                <a:lnTo>
                  <a:pt x="1973580" y="2606040"/>
                </a:lnTo>
                <a:lnTo>
                  <a:pt x="2007870" y="2590800"/>
                </a:lnTo>
                <a:lnTo>
                  <a:pt x="2080260" y="2590800"/>
                </a:lnTo>
                <a:lnTo>
                  <a:pt x="2145030" y="2590800"/>
                </a:lnTo>
                <a:lnTo>
                  <a:pt x="2213610" y="2598420"/>
                </a:lnTo>
                <a:lnTo>
                  <a:pt x="2244090" y="2590800"/>
                </a:lnTo>
                <a:lnTo>
                  <a:pt x="2221230" y="2545080"/>
                </a:lnTo>
                <a:lnTo>
                  <a:pt x="2186940" y="2506980"/>
                </a:lnTo>
                <a:lnTo>
                  <a:pt x="2145030" y="2465070"/>
                </a:lnTo>
                <a:lnTo>
                  <a:pt x="2133600" y="2423160"/>
                </a:lnTo>
                <a:lnTo>
                  <a:pt x="2133600" y="2381250"/>
                </a:lnTo>
                <a:lnTo>
                  <a:pt x="2118360" y="2305050"/>
                </a:lnTo>
                <a:lnTo>
                  <a:pt x="2122170" y="2259330"/>
                </a:lnTo>
                <a:lnTo>
                  <a:pt x="2179320" y="2209800"/>
                </a:lnTo>
                <a:lnTo>
                  <a:pt x="2205990" y="2205990"/>
                </a:lnTo>
                <a:lnTo>
                  <a:pt x="2240280" y="2213610"/>
                </a:lnTo>
                <a:lnTo>
                  <a:pt x="2282190" y="2263140"/>
                </a:lnTo>
                <a:lnTo>
                  <a:pt x="2343150" y="2293620"/>
                </a:lnTo>
                <a:lnTo>
                  <a:pt x="2388870" y="2320290"/>
                </a:lnTo>
                <a:lnTo>
                  <a:pt x="2438400" y="2297430"/>
                </a:lnTo>
                <a:lnTo>
                  <a:pt x="2449830" y="2263140"/>
                </a:lnTo>
                <a:lnTo>
                  <a:pt x="2583180" y="2194560"/>
                </a:lnTo>
                <a:lnTo>
                  <a:pt x="2613660" y="2175510"/>
                </a:lnTo>
                <a:lnTo>
                  <a:pt x="2693670" y="2175510"/>
                </a:lnTo>
                <a:lnTo>
                  <a:pt x="2750820" y="2179320"/>
                </a:lnTo>
                <a:lnTo>
                  <a:pt x="2762250" y="2148840"/>
                </a:lnTo>
                <a:lnTo>
                  <a:pt x="2762250" y="2148840"/>
                </a:lnTo>
                <a:lnTo>
                  <a:pt x="2762250" y="2095500"/>
                </a:lnTo>
                <a:lnTo>
                  <a:pt x="2773680" y="2053590"/>
                </a:lnTo>
                <a:lnTo>
                  <a:pt x="2766060" y="2004060"/>
                </a:lnTo>
                <a:lnTo>
                  <a:pt x="2773680" y="1962150"/>
                </a:lnTo>
                <a:lnTo>
                  <a:pt x="2800350" y="1916430"/>
                </a:lnTo>
                <a:lnTo>
                  <a:pt x="2800350" y="1866900"/>
                </a:lnTo>
                <a:lnTo>
                  <a:pt x="2819400" y="1832610"/>
                </a:lnTo>
                <a:lnTo>
                  <a:pt x="2914650" y="1752600"/>
                </a:lnTo>
                <a:lnTo>
                  <a:pt x="2948940" y="1676400"/>
                </a:lnTo>
                <a:lnTo>
                  <a:pt x="2998470" y="1584960"/>
                </a:lnTo>
                <a:lnTo>
                  <a:pt x="3059430" y="1493520"/>
                </a:lnTo>
                <a:lnTo>
                  <a:pt x="3093720" y="1394460"/>
                </a:lnTo>
                <a:lnTo>
                  <a:pt x="3128010" y="1337310"/>
                </a:lnTo>
                <a:lnTo>
                  <a:pt x="3166110" y="1283970"/>
                </a:lnTo>
                <a:lnTo>
                  <a:pt x="3154680" y="1253490"/>
                </a:lnTo>
                <a:lnTo>
                  <a:pt x="3097530" y="1215390"/>
                </a:lnTo>
                <a:lnTo>
                  <a:pt x="2998470" y="1120140"/>
                </a:lnTo>
                <a:lnTo>
                  <a:pt x="2967990" y="1074420"/>
                </a:lnTo>
                <a:lnTo>
                  <a:pt x="2922270" y="1047750"/>
                </a:lnTo>
                <a:lnTo>
                  <a:pt x="2865120" y="1047750"/>
                </a:lnTo>
                <a:lnTo>
                  <a:pt x="2819400" y="1043940"/>
                </a:lnTo>
                <a:lnTo>
                  <a:pt x="2785110" y="1024890"/>
                </a:lnTo>
                <a:lnTo>
                  <a:pt x="2743200" y="1017270"/>
                </a:lnTo>
                <a:lnTo>
                  <a:pt x="2659380" y="1024890"/>
                </a:lnTo>
                <a:lnTo>
                  <a:pt x="2617470" y="1017270"/>
                </a:lnTo>
                <a:lnTo>
                  <a:pt x="2586990" y="994410"/>
                </a:lnTo>
                <a:lnTo>
                  <a:pt x="2545080" y="933450"/>
                </a:lnTo>
                <a:lnTo>
                  <a:pt x="2506980" y="910590"/>
                </a:lnTo>
                <a:lnTo>
                  <a:pt x="2468880" y="887730"/>
                </a:lnTo>
                <a:lnTo>
                  <a:pt x="2465070" y="861060"/>
                </a:lnTo>
                <a:lnTo>
                  <a:pt x="2487930" y="822960"/>
                </a:lnTo>
                <a:lnTo>
                  <a:pt x="2484120" y="788670"/>
                </a:lnTo>
                <a:lnTo>
                  <a:pt x="2514600" y="716280"/>
                </a:lnTo>
                <a:lnTo>
                  <a:pt x="2522220" y="666750"/>
                </a:lnTo>
                <a:lnTo>
                  <a:pt x="2522220" y="617220"/>
                </a:lnTo>
                <a:lnTo>
                  <a:pt x="2480310" y="590550"/>
                </a:lnTo>
                <a:lnTo>
                  <a:pt x="2411730" y="556260"/>
                </a:lnTo>
                <a:lnTo>
                  <a:pt x="2251710" y="449580"/>
                </a:lnTo>
                <a:lnTo>
                  <a:pt x="2164080" y="411480"/>
                </a:lnTo>
                <a:lnTo>
                  <a:pt x="2042160" y="327660"/>
                </a:lnTo>
                <a:lnTo>
                  <a:pt x="1981200" y="293370"/>
                </a:lnTo>
                <a:lnTo>
                  <a:pt x="1939290" y="255270"/>
                </a:lnTo>
                <a:lnTo>
                  <a:pt x="1840230" y="209550"/>
                </a:lnTo>
                <a:lnTo>
                  <a:pt x="1817370" y="171450"/>
                </a:lnTo>
                <a:lnTo>
                  <a:pt x="1790700" y="171450"/>
                </a:lnTo>
                <a:lnTo>
                  <a:pt x="1767840" y="194310"/>
                </a:lnTo>
                <a:lnTo>
                  <a:pt x="1744980" y="213360"/>
                </a:lnTo>
                <a:lnTo>
                  <a:pt x="1741170" y="255270"/>
                </a:lnTo>
                <a:lnTo>
                  <a:pt x="1722120" y="281940"/>
                </a:lnTo>
                <a:lnTo>
                  <a:pt x="1687830" y="281940"/>
                </a:lnTo>
                <a:lnTo>
                  <a:pt x="1626870" y="262890"/>
                </a:lnTo>
                <a:lnTo>
                  <a:pt x="1516380" y="217170"/>
                </a:lnTo>
                <a:lnTo>
                  <a:pt x="1474470" y="205740"/>
                </a:lnTo>
                <a:lnTo>
                  <a:pt x="1440180" y="186690"/>
                </a:lnTo>
                <a:lnTo>
                  <a:pt x="1417320" y="163830"/>
                </a:lnTo>
                <a:lnTo>
                  <a:pt x="1402080" y="125730"/>
                </a:lnTo>
                <a:lnTo>
                  <a:pt x="1383030" y="80010"/>
                </a:lnTo>
                <a:lnTo>
                  <a:pt x="1375410" y="45720"/>
                </a:lnTo>
                <a:lnTo>
                  <a:pt x="1371600" y="11430"/>
                </a:lnTo>
                <a:lnTo>
                  <a:pt x="1341120" y="0"/>
                </a:lnTo>
                <a:lnTo>
                  <a:pt x="1314450" y="19050"/>
                </a:lnTo>
                <a:lnTo>
                  <a:pt x="1303020" y="60960"/>
                </a:lnTo>
                <a:lnTo>
                  <a:pt x="1276350" y="106680"/>
                </a:lnTo>
                <a:lnTo>
                  <a:pt x="1249680" y="152400"/>
                </a:lnTo>
                <a:lnTo>
                  <a:pt x="1226820" y="182880"/>
                </a:lnTo>
                <a:lnTo>
                  <a:pt x="1211580" y="217170"/>
                </a:lnTo>
                <a:lnTo>
                  <a:pt x="1173480" y="247650"/>
                </a:lnTo>
                <a:lnTo>
                  <a:pt x="1047750" y="285750"/>
                </a:lnTo>
                <a:lnTo>
                  <a:pt x="925830" y="354330"/>
                </a:lnTo>
                <a:lnTo>
                  <a:pt x="830580" y="388620"/>
                </a:lnTo>
                <a:lnTo>
                  <a:pt x="716280" y="441960"/>
                </a:lnTo>
                <a:lnTo>
                  <a:pt x="670560" y="468630"/>
                </a:lnTo>
                <a:lnTo>
                  <a:pt x="628650" y="502920"/>
                </a:lnTo>
                <a:lnTo>
                  <a:pt x="521970" y="506730"/>
                </a:lnTo>
                <a:close/>
              </a:path>
            </a:pathLst>
          </a:custGeom>
          <a:solidFill>
            <a:srgbClr val="2A924A"/>
          </a:solidFill>
          <a:ln w="6350"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" name="설명선: 굽은 선(테두리 없음) 101">
            <a:extLst>
              <a:ext uri="{FF2B5EF4-FFF2-40B4-BE49-F238E27FC236}">
                <a16:creationId xmlns:a16="http://schemas.microsoft.com/office/drawing/2014/main" id="{49F3A94C-F9CC-47FB-985B-BB94050750AF}"/>
              </a:ext>
            </a:extLst>
          </p:cNvPr>
          <p:cNvSpPr/>
          <p:nvPr/>
        </p:nvSpPr>
        <p:spPr>
          <a:xfrm flipH="1">
            <a:off x="1887425" y="4701404"/>
            <a:ext cx="2149420" cy="1216149"/>
          </a:xfrm>
          <a:prstGeom prst="callout2">
            <a:avLst>
              <a:gd name="adj1" fmla="val -147268"/>
              <a:gd name="adj2" fmla="val -502585"/>
              <a:gd name="adj3" fmla="val -145835"/>
              <a:gd name="adj4" fmla="val -311149"/>
              <a:gd name="adj5" fmla="val 93512"/>
              <a:gd name="adj6" fmla="val -63463"/>
            </a:avLst>
          </a:prstGeom>
          <a:noFill/>
          <a:ln>
            <a:solidFill>
              <a:srgbClr val="DEF0F4"/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5" name="차트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255735"/>
              </p:ext>
            </p:extLst>
          </p:nvPr>
        </p:nvGraphicFramePr>
        <p:xfrm>
          <a:off x="10971033" y="5922804"/>
          <a:ext cx="5108933" cy="3164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838200" y="2206198"/>
            <a:ext cx="70104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2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2801600" y="8496300"/>
            <a:ext cx="3849853" cy="609600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700422" y="7576311"/>
            <a:ext cx="4423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해당 </a:t>
            </a:r>
            <a:r>
              <a:rPr lang="ko-KR" altLang="en-US" sz="28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행정구들에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대한 </a:t>
            </a:r>
            <a:r>
              <a:rPr lang="ko-KR" altLang="en-US" sz="28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관련 </a:t>
            </a:r>
            <a:endParaRPr lang="en-US" altLang="ko-KR" sz="28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36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선제적인 예방 대응책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 필요함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  <a:endParaRPr lang="ko-KR" altLang="en-US" sz="2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496800" y="1943100"/>
            <a:ext cx="4724399" cy="1139770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496" y="1375201"/>
            <a:ext cx="8427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추가 분석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개년 추이 분석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38200" y="2206198"/>
            <a:ext cx="662940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0480" y="-762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451821560" descr="EMB0000273876d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7622"/>
            <a:ext cx="11125200" cy="381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1718" b="-1718"/>
          <a:stretch/>
        </p:blipFill>
        <p:spPr>
          <a:xfrm>
            <a:off x="716496" y="2560445"/>
            <a:ext cx="3650273" cy="28425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"/>
          <a:stretch/>
        </p:blipFill>
        <p:spPr>
          <a:xfrm>
            <a:off x="4110930" y="2521463"/>
            <a:ext cx="3715210" cy="28186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3221"/>
          <a:stretch/>
        </p:blipFill>
        <p:spPr>
          <a:xfrm>
            <a:off x="7826140" y="2511475"/>
            <a:ext cx="3775326" cy="282867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2344400" y="6528905"/>
            <a:ext cx="5105400" cy="3277"/>
          </a:xfrm>
          <a:prstGeom prst="line">
            <a:avLst/>
          </a:prstGeom>
          <a:ln w="25400">
            <a:solidFill>
              <a:srgbClr val="DEF0F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329159" y="2055027"/>
            <a:ext cx="5093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강동구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강북구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금천구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영등포구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용산구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성동구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중구</a:t>
            </a:r>
            <a:endParaRPr lang="en-US" altLang="ko-KR" sz="28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28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총 </a:t>
            </a:r>
            <a:r>
              <a:rPr lang="en-US" altLang="ko-KR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7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개의 </a:t>
            </a:r>
            <a:r>
              <a:rPr lang="ko-KR" altLang="en-US" sz="28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행정구에서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endParaRPr lang="en-US" altLang="ko-KR" sz="28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노인빈곤격차 지수가 최근 </a:t>
            </a:r>
            <a:r>
              <a:rPr lang="en-US" altLang="ko-KR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년간 상승하는 추이를 보임</a:t>
            </a:r>
            <a:endParaRPr lang="ko-KR" altLang="en-US" sz="2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5263935"/>
            <a:ext cx="44234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2019</a:t>
            </a:r>
            <a:r>
              <a:rPr lang="ko-KR" altLang="en-US" sz="1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년도 노인빈곤현황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632" y="9607034"/>
            <a:ext cx="7391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2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개년 서울시 노인빈곤격차지수 </a:t>
            </a:r>
            <a:r>
              <a:rPr lang="ko-KR" altLang="en-US" sz="2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시계열</a:t>
            </a:r>
            <a:r>
              <a:rPr lang="ko-KR" altLang="en-US" sz="2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추이</a:t>
            </a:r>
            <a:endParaRPr lang="ko-KR" altLang="en-US" sz="2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6923" y="5277535"/>
            <a:ext cx="44234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2020</a:t>
            </a:r>
            <a:r>
              <a:rPr lang="ko-KR" altLang="en-US" sz="1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년도 노인빈곤현황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05246" y="5295630"/>
            <a:ext cx="44234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2021</a:t>
            </a:r>
            <a:r>
              <a:rPr lang="ko-KR" altLang="en-US" sz="1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년도 노인빈곤현황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>
            <a:off x="3048000" y="9699375"/>
            <a:ext cx="304800" cy="244725"/>
          </a:xfrm>
          <a:prstGeom prst="triangle">
            <a:avLst>
              <a:gd name="adj" fmla="val 46191"/>
            </a:avLst>
          </a:prstGeom>
          <a:solidFill>
            <a:srgbClr val="FFF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628093" y="4961631"/>
            <a:ext cx="4495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ko-KR" altLang="en-US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금천구의 경우 최근 </a:t>
            </a:r>
            <a:r>
              <a:rPr lang="en-US" altLang="ko-KR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년간 </a:t>
            </a:r>
            <a:r>
              <a:rPr lang="ko-KR" altLang="en-US" sz="28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노인빈곤의</a:t>
            </a:r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격차가</a:t>
            </a:r>
            <a:endParaRPr lang="en-US" altLang="ko-KR" sz="28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0" lvl="2" algn="ctr"/>
            <a:r>
              <a:rPr lang="ko-KR" altLang="en-US" sz="28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급상승하고 </a:t>
            </a:r>
            <a:r>
              <a:rPr lang="ko-KR" altLang="en-US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있음</a:t>
            </a:r>
          </a:p>
          <a:p>
            <a:pPr algn="ctr"/>
            <a:endParaRPr lang="ko-KR" altLang="en-US" sz="2800" dirty="0"/>
          </a:p>
        </p:txBody>
      </p:sp>
      <p:sp>
        <p:nvSpPr>
          <p:cNvPr id="26" name="이등변 삼각형 25"/>
          <p:cNvSpPr/>
          <p:nvPr/>
        </p:nvSpPr>
        <p:spPr>
          <a:xfrm rot="10800000">
            <a:off x="14630400" y="6852446"/>
            <a:ext cx="609600" cy="577054"/>
          </a:xfrm>
          <a:prstGeom prst="triangle">
            <a:avLst>
              <a:gd name="adj" fmla="val 4833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연결자 19"/>
          <p:cNvSpPr/>
          <p:nvPr/>
        </p:nvSpPr>
        <p:spPr>
          <a:xfrm>
            <a:off x="8531747" y="3632682"/>
            <a:ext cx="1145653" cy="1053618"/>
          </a:xfrm>
          <a:prstGeom prst="flowChartConnector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93543" y="3835229"/>
            <a:ext cx="98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7598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610100" y="5600700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활용방안 및 기대효과</a:t>
            </a:r>
            <a:endParaRPr lang="ko-KR" altLang="en-US" sz="5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3" name="그룹 1001"/>
          <p:cNvGrpSpPr/>
          <p:nvPr/>
        </p:nvGrpSpPr>
        <p:grpSpPr>
          <a:xfrm>
            <a:off x="-37598" y="9182100"/>
            <a:ext cx="18363196" cy="1104900"/>
            <a:chOff x="0" y="0"/>
            <a:chExt cx="18363196" cy="10750605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cxnSp>
        <p:nvCxnSpPr>
          <p:cNvPr id="19" name="직선 연결선 18"/>
          <p:cNvCxnSpPr/>
          <p:nvPr/>
        </p:nvCxnSpPr>
        <p:spPr>
          <a:xfrm>
            <a:off x="7863949" y="5142618"/>
            <a:ext cx="2560103" cy="1764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7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연결자 19"/>
          <p:cNvSpPr/>
          <p:nvPr/>
        </p:nvSpPr>
        <p:spPr>
          <a:xfrm>
            <a:off x="8531747" y="3632682"/>
            <a:ext cx="1145653" cy="1053618"/>
          </a:xfrm>
          <a:prstGeom prst="flowChartConnector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93543" y="3835229"/>
            <a:ext cx="98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7598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610100" y="5600700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배경 및 목표</a:t>
            </a:r>
            <a:endParaRPr lang="ko-KR" altLang="en-US" sz="5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3" name="그룹 1001"/>
          <p:cNvGrpSpPr/>
          <p:nvPr/>
        </p:nvGrpSpPr>
        <p:grpSpPr>
          <a:xfrm>
            <a:off x="-37598" y="9182100"/>
            <a:ext cx="18363196" cy="1104900"/>
            <a:chOff x="0" y="0"/>
            <a:chExt cx="18363196" cy="10750605"/>
          </a:xfrm>
          <a:solidFill>
            <a:srgbClr val="002060"/>
          </a:solidFill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  <a:grpFill/>
          </p:spPr>
        </p:pic>
      </p:grpSp>
      <p:cxnSp>
        <p:nvCxnSpPr>
          <p:cNvPr id="19" name="직선 연결선 18"/>
          <p:cNvCxnSpPr/>
          <p:nvPr/>
        </p:nvCxnSpPr>
        <p:spPr>
          <a:xfrm>
            <a:off x="7863949" y="5142618"/>
            <a:ext cx="2560103" cy="1764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5486400" y="1634160"/>
            <a:ext cx="8153400" cy="766140"/>
          </a:xfrm>
          <a:prstGeom prst="rect">
            <a:avLst/>
          </a:prstGeom>
          <a:solidFill>
            <a:srgbClr val="B6DDE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결과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0480" y="-762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14600" y="8043580"/>
            <a:ext cx="617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</a:t>
            </a:r>
            <a:r>
              <a:rPr lang="ko-KR" altLang="en-US" sz="4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정책에 대한 </a:t>
            </a:r>
            <a:r>
              <a:rPr lang="ko-KR" altLang="en-US" sz="40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행정지표</a:t>
            </a:r>
            <a:r>
              <a:rPr lang="ko-KR" altLang="en-US" sz="4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활용 가능</a:t>
            </a:r>
            <a:endParaRPr lang="en-US" altLang="ko-KR" sz="40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63862" y="79974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사회적 돌봄 가치 실현</a:t>
            </a:r>
            <a:endParaRPr lang="en-US" altLang="ko-KR" sz="4000" dirty="0" smtClean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3397258" y="2740272"/>
            <a:ext cx="6068734" cy="4817547"/>
            <a:chOff x="1080255" y="2388093"/>
            <a:chExt cx="2140186" cy="165341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grpFill/>
            <a:ln w="38100">
              <a:solidFill>
                <a:schemeClr val="accent5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grp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grpFill/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 rot="10800000">
            <a:off x="9825454" y="2740272"/>
            <a:ext cx="6068734" cy="4817547"/>
            <a:chOff x="1080255" y="2388093"/>
            <a:chExt cx="2140186" cy="16534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원호 41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63" y="3297946"/>
            <a:ext cx="3521217" cy="3521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8" y="3554870"/>
            <a:ext cx="3188347" cy="3188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36" y="4066812"/>
            <a:ext cx="2164461" cy="2164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/>
          <p:cNvSpPr txBox="1"/>
          <p:nvPr/>
        </p:nvSpPr>
        <p:spPr>
          <a:xfrm>
            <a:off x="5486400" y="1686144"/>
            <a:ext cx="8534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노인빈곤격차 </a:t>
            </a:r>
            <a:r>
              <a:rPr lang="ko-KR" altLang="en-US" sz="3500" dirty="0" err="1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상위지역</a:t>
            </a:r>
            <a:r>
              <a:rPr lang="ko-KR" altLang="en-US" sz="3500" dirty="0" smtClean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선정 및 현황 파악 가능</a:t>
            </a:r>
            <a:endParaRPr lang="ko-KR" altLang="en-US" sz="3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38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활용방안 및 기대효과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333500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AS-IS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28600" y="2095500"/>
            <a:ext cx="151035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01875" y="1333500"/>
            <a:ext cx="1680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TO-BE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072050" y="2095500"/>
            <a:ext cx="151035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50" y="1257300"/>
            <a:ext cx="1980000" cy="1980000"/>
          </a:xfrm>
          <a:prstGeom prst="rect">
            <a:avLst/>
          </a:prstGeom>
        </p:spPr>
      </p:pic>
      <p:grpSp>
        <p:nvGrpSpPr>
          <p:cNvPr id="1003" name="그룹 1002"/>
          <p:cNvGrpSpPr/>
          <p:nvPr/>
        </p:nvGrpSpPr>
        <p:grpSpPr>
          <a:xfrm>
            <a:off x="1824145" y="8572500"/>
            <a:ext cx="2523910" cy="1440000"/>
            <a:chOff x="1127300" y="8656500"/>
            <a:chExt cx="2523910" cy="14400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210" y="8656500"/>
              <a:ext cx="1440000" cy="1440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300" y="8656500"/>
              <a:ext cx="1440000" cy="1440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5" y="4458365"/>
            <a:ext cx="4667250" cy="2435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011390" y="7035326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▲ 기존 소득만 반영된 </a:t>
            </a:r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노인빈곤율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지표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93" name="그룹 992"/>
          <p:cNvGrpSpPr/>
          <p:nvPr/>
        </p:nvGrpSpPr>
        <p:grpSpPr>
          <a:xfrm>
            <a:off x="1905000" y="3467100"/>
            <a:ext cx="2362200" cy="76200"/>
            <a:chOff x="2895600" y="3467100"/>
            <a:chExt cx="2362200" cy="76200"/>
          </a:xfrm>
        </p:grpSpPr>
        <p:cxnSp>
          <p:nvCxnSpPr>
            <p:cNvPr id="992" name="직선 연결선 991"/>
            <p:cNvCxnSpPr/>
            <p:nvPr/>
          </p:nvCxnSpPr>
          <p:spPr>
            <a:xfrm>
              <a:off x="2895600" y="3467100"/>
              <a:ext cx="2362200" cy="0"/>
            </a:xfrm>
            <a:prstGeom prst="line">
              <a:avLst/>
            </a:prstGeom>
            <a:ln w="76200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2895600" y="3543300"/>
              <a:ext cx="2362200" cy="0"/>
            </a:xfrm>
            <a:prstGeom prst="line">
              <a:avLst/>
            </a:prstGeom>
            <a:ln w="76200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4" name="그룹 993"/>
          <p:cNvGrpSpPr/>
          <p:nvPr/>
        </p:nvGrpSpPr>
        <p:grpSpPr>
          <a:xfrm>
            <a:off x="1905000" y="8267700"/>
            <a:ext cx="2362200" cy="76200"/>
            <a:chOff x="2895600" y="8267700"/>
            <a:chExt cx="2362200" cy="7620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2895600" y="8343900"/>
              <a:ext cx="2362200" cy="0"/>
            </a:xfrm>
            <a:prstGeom prst="line">
              <a:avLst/>
            </a:prstGeom>
            <a:ln w="76200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2895600" y="8267700"/>
              <a:ext cx="2362200" cy="0"/>
            </a:xfrm>
            <a:prstGeom prst="line">
              <a:avLst/>
            </a:prstGeom>
            <a:ln w="76200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0" name="직선 연결선 999"/>
          <p:cNvCxnSpPr>
            <a:endCxn id="5" idx="0"/>
          </p:cNvCxnSpPr>
          <p:nvPr/>
        </p:nvCxnSpPr>
        <p:spPr>
          <a:xfrm flipH="1">
            <a:off x="3040150" y="3543300"/>
            <a:ext cx="7850" cy="915065"/>
          </a:xfrm>
          <a:prstGeom prst="line">
            <a:avLst/>
          </a:prstGeom>
          <a:ln w="762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3040150" y="7428835"/>
            <a:ext cx="7850" cy="915065"/>
          </a:xfrm>
          <a:prstGeom prst="line">
            <a:avLst/>
          </a:prstGeom>
          <a:ln w="762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2" name="그림 100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10" y="4467379"/>
            <a:ext cx="2123386" cy="212338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79304" y="5260409"/>
            <a:ext cx="4469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GAP </a:t>
            </a:r>
            <a:r>
              <a:rPr lang="ko-KR" altLang="en-US" sz="4800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발생</a:t>
            </a:r>
            <a:endParaRPr lang="en-US" altLang="ko-KR" sz="4800" dirty="0" smtClean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07900" y="1511017"/>
            <a:ext cx="4495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복지사각지대가 발생하진 않았을까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어르신들이 정말 원하는 것이 무엇일까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행정서비스는 계속 늘어나는데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인력은 턱없이 부족하네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지원은 계속하는데 왜 노인빈곤율은 줄지 않지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15476" y="8115300"/>
            <a:ext cx="4495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정말 도움이 되는 진짜 지원을 해주세요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나보다 살만한 사람은 지원대상인데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나는 기준 하나 차이로 지원대상에서 밀려나니 살기 더 힘들어요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어디 구는 행정서비스가 넘치는데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 구는 지원되는 행정서비스가 없어요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/>
          <a:stretch/>
        </p:blipFill>
        <p:spPr>
          <a:xfrm>
            <a:off x="10668000" y="3314700"/>
            <a:ext cx="6553200" cy="4386536"/>
          </a:xfrm>
          <a:prstGeom prst="rect">
            <a:avLst/>
          </a:prstGeom>
        </p:spPr>
      </p:pic>
      <p:pic>
        <p:nvPicPr>
          <p:cNvPr id="1005" name="그림 10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0" y="7886367"/>
            <a:ext cx="1890883" cy="189088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896600" y="8822854"/>
            <a:ext cx="449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2.13</a:t>
            </a:r>
            <a:r>
              <a:rPr lang="ko-KR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en-US" altLang="ko-KR" sz="5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96600" y="8399502"/>
            <a:ext cx="4495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노인빈곤격차 지수 평균</a:t>
            </a:r>
            <a:endParaRPr lang="en-US" altLang="ko-KR" sz="3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08" name="그림 100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2877952" y="8919685"/>
            <a:ext cx="837895" cy="837895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4454504" y="1427033"/>
            <a:ext cx="3200403" cy="2226367"/>
          </a:xfrm>
          <a:prstGeom prst="round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13944602" y="3450009"/>
            <a:ext cx="507082" cy="1872829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1009" idx="2"/>
          </p:cNvCxnSpPr>
          <p:nvPr/>
        </p:nvCxnSpPr>
        <p:spPr>
          <a:xfrm flipV="1">
            <a:off x="13896827" y="3653400"/>
            <a:ext cx="3615056" cy="171870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9" name="그림 10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398" y="4817243"/>
            <a:ext cx="554857" cy="554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977" y="5507968"/>
            <a:ext cx="404392" cy="4043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557" y="5601186"/>
            <a:ext cx="404392" cy="40439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0086223" y="2400300"/>
            <a:ext cx="3553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</a:t>
            </a:r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행정지표로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</a:t>
            </a:r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빈곤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 행정구역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순위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파악 및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 서비스 정책 강화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노인빈곤격차 지수가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증가하고 있는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행정구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지역에 대한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예방 정책 시행</a:t>
            </a:r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2002291" y="7638990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▲ 새로운 다차원 </a:t>
            </a:r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빈곤노인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지표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8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활용방안 및 기대효과</a:t>
            </a:r>
            <a:endParaRPr lang="ko-KR" altLang="en-US" sz="5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1558122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정책 홍보물을 통한</a:t>
            </a:r>
            <a:endParaRPr lang="en-US" altLang="ko-KR" sz="40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4000" dirty="0" smtClean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시민 인식 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개선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178" y="3489583"/>
            <a:ext cx="3917038" cy="3917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79" y="3485112"/>
            <a:ext cx="3917038" cy="3925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7" y="3485112"/>
            <a:ext cx="3885093" cy="3927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8"/>
          <p:cNvCxnSpPr/>
          <p:nvPr/>
        </p:nvCxnSpPr>
        <p:spPr>
          <a:xfrm>
            <a:off x="990600" y="1634322"/>
            <a:ext cx="0" cy="107077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51175" y="7976649"/>
            <a:ext cx="16460845" cy="1284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▲ 노인 </a:t>
            </a:r>
            <a:r>
              <a:rPr lang="ko-KR" altLang="en-US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사회복지 인식이 낮은 </a:t>
            </a:r>
            <a:r>
              <a:rPr lang="en-US" altLang="ko-KR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1020</a:t>
            </a:r>
            <a:r>
              <a:rPr lang="ko-KR" altLang="en-US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연령층들이 자주 사용하는 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인터넷 </a:t>
            </a:r>
            <a:r>
              <a:rPr lang="ko-KR" altLang="en-US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매체를 이용한 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 </a:t>
            </a:r>
            <a:r>
              <a:rPr lang="ko-KR" altLang="en-US" sz="25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업로드용</a:t>
            </a:r>
            <a:r>
              <a:rPr lang="ko-KR" altLang="en-US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카드뉴스</a:t>
            </a:r>
            <a:r>
              <a:rPr lang="en-US" altLang="ko-KR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5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인포그래픽</a:t>
            </a:r>
            <a:r>
              <a:rPr lang="ko-KR" altLang="en-US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등의 컨텐츠 제작을 통해 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 </a:t>
            </a:r>
            <a:r>
              <a:rPr lang="ko-KR" altLang="en-US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빈곤 관련 정책 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및 사회적 친숙도 개선</a:t>
            </a:r>
            <a:endParaRPr lang="ko-KR" altLang="en-US" sz="2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9" y="3472280"/>
            <a:ext cx="3885093" cy="3913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62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/>
          <p:cNvSpPr/>
          <p:nvPr/>
        </p:nvSpPr>
        <p:spPr>
          <a:xfrm>
            <a:off x="11716314" y="2048741"/>
            <a:ext cx="2362200" cy="23622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자체의 한계</a:t>
            </a:r>
            <a:endParaRPr lang="en-US" altLang="ko-KR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36433" y="1962487"/>
            <a:ext cx="2362200" cy="23622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부족</a:t>
            </a:r>
            <a:endParaRPr lang="ko-KR" alt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105370"/>
            <a:ext cx="1303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활용방안 및 기대효과</a:t>
            </a:r>
            <a:r>
              <a:rPr lang="en-US" altLang="ko-KR" sz="3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36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분석한계점</a:t>
            </a:r>
            <a:endParaRPr lang="ko-KR" altLang="en-US"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2897414" y="4286418"/>
            <a:ext cx="0" cy="64896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27" idx="0"/>
          </p:cNvCxnSpPr>
          <p:nvPr/>
        </p:nvCxnSpPr>
        <p:spPr>
          <a:xfrm>
            <a:off x="5417533" y="4258541"/>
            <a:ext cx="0" cy="64896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418440" y="4610899"/>
            <a:ext cx="4957948" cy="41746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행정동</a:t>
            </a:r>
            <a:r>
              <a:rPr lang="en-US" altLang="ko-KR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또는 개인 단위의 행정 서비스를 제공할 수 없음 </a:t>
            </a:r>
            <a:r>
              <a:rPr lang="en-US" altLang="ko-KR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500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행정구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단위의 복지 정책 수립에 한정</a:t>
            </a:r>
            <a:r>
              <a:rPr lang="en-US" altLang="ko-KR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결과적으로 빈곤하지 않은 노인을 선별해 내는 등의 근본 해결의 지표는 될 수 없음</a:t>
            </a:r>
            <a:endParaRPr lang="ko-KR" altLang="en-US" sz="2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38559" y="4610899"/>
            <a:ext cx="4957948" cy="41746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수집의 한계가 있음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행정동 또는 더 작은 분류의 데이터가 필요하나 전국 단위의 데이터만 존재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수집된 각 데이터의 분류방법 또한 상이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95600" y="4907502"/>
            <a:ext cx="5043866" cy="35814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375481" y="4907502"/>
            <a:ext cx="5043866" cy="35814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00" y="5524500"/>
            <a:ext cx="1560447" cy="1523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5" y="6856536"/>
            <a:ext cx="1219099" cy="1450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2" name="그림 9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28" y="7983947"/>
            <a:ext cx="1182526" cy="1603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4" name="그림 9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170" y="7581900"/>
            <a:ext cx="1066712" cy="1560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/>
          <p:cNvSpPr txBox="1"/>
          <p:nvPr/>
        </p:nvSpPr>
        <p:spPr>
          <a:xfrm>
            <a:off x="2507432" y="2122756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2438400" y="2134792"/>
            <a:ext cx="0" cy="683815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210800" y="2113557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10141768" y="2125593"/>
            <a:ext cx="0" cy="683815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652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52398" y="0"/>
            <a:ext cx="18288000" cy="10477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16790134" y="3046606"/>
            <a:ext cx="507266" cy="496694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16701234" y="2948051"/>
            <a:ext cx="241300" cy="228600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/>
          <p:cNvSpPr/>
          <p:nvPr/>
        </p:nvSpPr>
        <p:spPr>
          <a:xfrm>
            <a:off x="12860920" y="5078088"/>
            <a:ext cx="444579" cy="418484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2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11764959" y="2210041"/>
            <a:ext cx="228600" cy="236765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2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/>
          <p:cNvSpPr/>
          <p:nvPr/>
        </p:nvSpPr>
        <p:spPr>
          <a:xfrm>
            <a:off x="17411700" y="7072832"/>
            <a:ext cx="457200" cy="471551"/>
          </a:xfrm>
          <a:prstGeom prst="flowChartConnector">
            <a:avLst/>
          </a:prstGeom>
          <a:solidFill>
            <a:srgbClr val="FFFF9D">
              <a:alpha val="33000"/>
            </a:srgbClr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13563600" y="2781299"/>
            <a:ext cx="237970" cy="232911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다리꼴 21"/>
          <p:cNvSpPr/>
          <p:nvPr/>
        </p:nvSpPr>
        <p:spPr>
          <a:xfrm>
            <a:off x="719469" y="940403"/>
            <a:ext cx="4898464" cy="6844264"/>
          </a:xfrm>
          <a:prstGeom prst="trapezoid">
            <a:avLst/>
          </a:prstGeom>
          <a:solidFill>
            <a:srgbClr val="FFFF9D"/>
          </a:solidFill>
          <a:ln>
            <a:noFill/>
          </a:ln>
          <a:effectLst>
            <a:outerShdw blurRad="50800" dist="50800" dir="54000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-688280"/>
            <a:ext cx="3210426" cy="2362200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719469" y="7113419"/>
            <a:ext cx="4946190" cy="1668133"/>
          </a:xfrm>
          <a:prstGeom prst="ellipse">
            <a:avLst/>
          </a:prstGeom>
          <a:solidFill>
            <a:srgbClr val="F9DB59"/>
          </a:solidFill>
          <a:ln>
            <a:solidFill>
              <a:srgbClr val="FFC000"/>
            </a:solidFill>
          </a:ln>
          <a:effectLst>
            <a:outerShdw blurRad="50800" dist="38100" dir="5400000" algn="t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다리꼴 9"/>
          <p:cNvSpPr/>
          <p:nvPr/>
        </p:nvSpPr>
        <p:spPr>
          <a:xfrm>
            <a:off x="5821259" y="1216208"/>
            <a:ext cx="6553200" cy="7993412"/>
          </a:xfrm>
          <a:prstGeom prst="trapezoid">
            <a:avLst/>
          </a:prstGeom>
          <a:solidFill>
            <a:srgbClr val="FFFF9D"/>
          </a:solidFill>
          <a:ln>
            <a:noFill/>
          </a:ln>
          <a:effectLst>
            <a:outerShdw blurRad="50800" dist="50800" dir="54000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775588" y="8463063"/>
            <a:ext cx="6632028" cy="1814954"/>
          </a:xfrm>
          <a:prstGeom prst="ellipse">
            <a:avLst/>
          </a:prstGeom>
          <a:solidFill>
            <a:srgbClr val="F9DB59"/>
          </a:solidFill>
          <a:ln>
            <a:solidFill>
              <a:srgbClr val="FFC000"/>
            </a:solidFill>
          </a:ln>
          <a:effectLst>
            <a:outerShdw blurRad="50800" dist="38100" dir="5400000" algn="t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311" y="5461595"/>
            <a:ext cx="4279191" cy="4529976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02" y="-715494"/>
            <a:ext cx="4495800" cy="2895600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36" name="순서도: 연결자 35"/>
          <p:cNvSpPr/>
          <p:nvPr/>
        </p:nvSpPr>
        <p:spPr>
          <a:xfrm>
            <a:off x="4773273" y="3176651"/>
            <a:ext cx="507266" cy="496694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연결자 36"/>
          <p:cNvSpPr/>
          <p:nvPr/>
        </p:nvSpPr>
        <p:spPr>
          <a:xfrm>
            <a:off x="276470" y="5252353"/>
            <a:ext cx="444579" cy="418484"/>
          </a:xfrm>
          <a:prstGeom prst="flowChartConnector">
            <a:avLst/>
          </a:prstGeom>
          <a:solidFill>
            <a:srgbClr val="FFFF9D">
              <a:alpha val="33000"/>
            </a:srgbClr>
          </a:solidFill>
          <a:ln>
            <a:noFill/>
          </a:ln>
          <a:effectLst>
            <a:outerShdw blurRad="342900" sx="103000" sy="103000" algn="ctr" rotWithShape="0">
              <a:srgbClr val="FFFF2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/>
          <p:cNvSpPr/>
          <p:nvPr/>
        </p:nvSpPr>
        <p:spPr>
          <a:xfrm>
            <a:off x="800100" y="4906735"/>
            <a:ext cx="228600" cy="236765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2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연결자 38"/>
          <p:cNvSpPr/>
          <p:nvPr/>
        </p:nvSpPr>
        <p:spPr>
          <a:xfrm>
            <a:off x="5181417" y="6318646"/>
            <a:ext cx="457200" cy="471551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연결자 39"/>
          <p:cNvSpPr/>
          <p:nvPr/>
        </p:nvSpPr>
        <p:spPr>
          <a:xfrm>
            <a:off x="1257300" y="2933699"/>
            <a:ext cx="237970" cy="232911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다리꼴 41"/>
          <p:cNvSpPr/>
          <p:nvPr/>
        </p:nvSpPr>
        <p:spPr>
          <a:xfrm>
            <a:off x="12647615" y="1055387"/>
            <a:ext cx="4142519" cy="6983713"/>
          </a:xfrm>
          <a:prstGeom prst="trapezoid">
            <a:avLst/>
          </a:prstGeom>
          <a:solidFill>
            <a:srgbClr val="FFFF9D"/>
          </a:solidFill>
          <a:ln>
            <a:noFill/>
          </a:ln>
          <a:effectLst>
            <a:outerShdw blurRad="50800" dist="50800" dir="54000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610942" y="7247504"/>
            <a:ext cx="4181965" cy="1718719"/>
          </a:xfrm>
          <a:prstGeom prst="ellipse">
            <a:avLst/>
          </a:prstGeom>
          <a:solidFill>
            <a:srgbClr val="F9DB59"/>
          </a:solidFill>
          <a:ln>
            <a:solidFill>
              <a:srgbClr val="FFC000"/>
            </a:solidFill>
          </a:ln>
          <a:effectLst>
            <a:outerShdw blurRad="50800" dist="38100" dir="5400000" algn="t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9" y="-448794"/>
            <a:ext cx="2818643" cy="2362200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44" name="순서도: 연결자 43"/>
          <p:cNvSpPr/>
          <p:nvPr/>
        </p:nvSpPr>
        <p:spPr>
          <a:xfrm>
            <a:off x="6477000" y="2544535"/>
            <a:ext cx="228600" cy="236765"/>
          </a:xfrm>
          <a:prstGeom prst="flowChartConnector">
            <a:avLst/>
          </a:prstGeom>
          <a:solidFill>
            <a:srgbClr val="FFFF9D"/>
          </a:solidFill>
          <a:ln>
            <a:noFill/>
          </a:ln>
          <a:effectLst>
            <a:outerShdw blurRad="342900" sx="103000" sy="103000" algn="ctr" rotWithShape="0">
              <a:srgbClr val="FFFF2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연결자 44"/>
          <p:cNvSpPr/>
          <p:nvPr/>
        </p:nvSpPr>
        <p:spPr>
          <a:xfrm>
            <a:off x="11446481" y="2284605"/>
            <a:ext cx="507266" cy="496694"/>
          </a:xfrm>
          <a:prstGeom prst="flowChartConnector">
            <a:avLst/>
          </a:prstGeom>
          <a:solidFill>
            <a:srgbClr val="FFFF9D">
              <a:alpha val="33000"/>
            </a:srgbClr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4067">
            <a:off x="13255861" y="5868446"/>
            <a:ext cx="3256864" cy="298078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604">
            <a:off x="1749345" y="5480776"/>
            <a:ext cx="3338242" cy="3345659"/>
          </a:xfrm>
          <a:prstGeom prst="rect">
            <a:avLst/>
          </a:prstGeom>
          <a:effectLst>
            <a:outerShdw blurRad="50800" dist="50800" dir="5400000" sx="103000" sy="103000" algn="ctr" rotWithShape="0">
              <a:schemeClr val="tx1"/>
            </a:outerShdw>
          </a:effectLst>
        </p:spPr>
      </p:pic>
      <p:sp>
        <p:nvSpPr>
          <p:cNvPr id="31" name="순서도: 연결자 30"/>
          <p:cNvSpPr/>
          <p:nvPr/>
        </p:nvSpPr>
        <p:spPr>
          <a:xfrm>
            <a:off x="17145430" y="940403"/>
            <a:ext cx="266270" cy="275805"/>
          </a:xfrm>
          <a:prstGeom prst="flowChartConnector">
            <a:avLst/>
          </a:prstGeom>
          <a:solidFill>
            <a:srgbClr val="FFFF9D">
              <a:alpha val="33000"/>
            </a:srgbClr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/>
          <p:cNvSpPr/>
          <p:nvPr/>
        </p:nvSpPr>
        <p:spPr>
          <a:xfrm>
            <a:off x="-599830" y="-123319"/>
            <a:ext cx="1752600" cy="1670144"/>
          </a:xfrm>
          <a:prstGeom prst="flowChartConnector">
            <a:avLst/>
          </a:prstGeom>
          <a:solidFill>
            <a:srgbClr val="FFFF9D">
              <a:alpha val="41000"/>
            </a:srgbClr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/>
          <p:cNvSpPr/>
          <p:nvPr/>
        </p:nvSpPr>
        <p:spPr>
          <a:xfrm>
            <a:off x="16853953" y="8750709"/>
            <a:ext cx="1752600" cy="1670144"/>
          </a:xfrm>
          <a:prstGeom prst="flowChartConnector">
            <a:avLst/>
          </a:prstGeom>
          <a:solidFill>
            <a:srgbClr val="FFFF9D">
              <a:alpha val="41000"/>
            </a:srgbClr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/>
          <p:cNvSpPr/>
          <p:nvPr/>
        </p:nvSpPr>
        <p:spPr>
          <a:xfrm>
            <a:off x="16116300" y="9270918"/>
            <a:ext cx="1752600" cy="1670144"/>
          </a:xfrm>
          <a:prstGeom prst="flowChartConnector">
            <a:avLst/>
          </a:prstGeom>
          <a:solidFill>
            <a:srgbClr val="FFFF9D">
              <a:alpha val="41000"/>
            </a:srgbClr>
          </a:solidFill>
          <a:ln>
            <a:noFill/>
          </a:ln>
          <a:effectLst>
            <a:outerShdw blurRad="342900" sx="103000" sy="103000" algn="ctr" rotWithShape="0">
              <a:srgbClr val="FFFF9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40670" y="4038754"/>
            <a:ext cx="8008847" cy="1323439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“ </a:t>
            </a:r>
            <a:r>
              <a:rPr lang="ko-KR" altLang="en-US" sz="480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같이의</a:t>
            </a:r>
            <a:r>
              <a:rPr lang="ko-KR" altLang="en-US" sz="48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가치 </a:t>
            </a:r>
            <a:r>
              <a:rPr lang="en-US" altLang="ko-KR" sz="80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”</a:t>
            </a:r>
            <a:endParaRPr lang="ko-KR" altLang="en-US" sz="8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14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0886" y="0"/>
            <a:ext cx="18288000" cy="10477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59714" y="4848135"/>
            <a:ext cx="647700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FFF2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THANK YOU</a:t>
            </a:r>
            <a:endParaRPr lang="ko-KR" altLang="en-US" sz="7200" dirty="0">
              <a:solidFill>
                <a:srgbClr val="FFFF2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096000" y="2476500"/>
            <a:ext cx="6324600" cy="5943600"/>
          </a:xfrm>
          <a:prstGeom prst="ellipse">
            <a:avLst/>
          </a:prstGeom>
          <a:noFill/>
          <a:ln>
            <a:solidFill>
              <a:srgbClr val="FFFF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3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 rot="241095">
            <a:off x="12403381" y="5248673"/>
            <a:ext cx="5412160" cy="4169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6" name="직사각형 1015"/>
          <p:cNvSpPr/>
          <p:nvPr/>
        </p:nvSpPr>
        <p:spPr>
          <a:xfrm rot="21372541">
            <a:off x="12350159" y="5295021"/>
            <a:ext cx="5412160" cy="41699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9" name="모서리가 둥근 직사각형 1008"/>
          <p:cNvSpPr/>
          <p:nvPr/>
        </p:nvSpPr>
        <p:spPr>
          <a:xfrm>
            <a:off x="4904509" y="1790700"/>
            <a:ext cx="11173691" cy="108662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599" y="35575"/>
            <a:ext cx="1113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배경 및 목표</a:t>
            </a:r>
            <a:r>
              <a:rPr lang="en-US" altLang="ko-KR" sz="3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현황과문제점</a:t>
            </a:r>
            <a:endParaRPr lang="ko-KR" altLang="en-US"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2685291"/>
            <a:ext cx="446949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OECD 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국가</a:t>
            </a:r>
            <a:endParaRPr lang="en-US" altLang="ko-KR" sz="48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0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4800" dirty="0" err="1" smtClean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노인빈곤율</a:t>
            </a:r>
            <a:r>
              <a:rPr lang="ko-KR" altLang="en-US" sz="4800" dirty="0" smtClean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현황</a:t>
            </a:r>
            <a:endParaRPr lang="ko-KR" altLang="en-US" sz="4800" dirty="0">
              <a:solidFill>
                <a:srgbClr val="00206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7065818" y="1485900"/>
            <a:ext cx="0" cy="83058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4800" y="9330035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한국경제연구원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2021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2306782" y="2153042"/>
            <a:ext cx="9220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</a:t>
            </a:r>
            <a:endParaRPr lang="ko-KR" altLang="en-US" sz="23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2306782" y="3411841"/>
            <a:ext cx="9220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미국</a:t>
            </a:r>
            <a:endParaRPr lang="en-US" altLang="ko-KR" sz="23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2306782" y="5929439"/>
            <a:ext cx="9220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일본</a:t>
            </a:r>
            <a:endParaRPr lang="en-US" altLang="ko-KR" sz="23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2306782" y="7188238"/>
            <a:ext cx="9220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영국</a:t>
            </a:r>
            <a:endParaRPr lang="en-US" altLang="ko-KR" sz="23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2306782" y="4670640"/>
            <a:ext cx="9220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프랑스</a:t>
            </a:r>
            <a:endParaRPr lang="en-US" altLang="ko-KR" sz="23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-2306782" y="8447038"/>
            <a:ext cx="9220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독일</a:t>
            </a:r>
            <a:endParaRPr lang="en-US" altLang="ko-KR" sz="23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5" name="직사각형 994"/>
          <p:cNvSpPr/>
          <p:nvPr/>
        </p:nvSpPr>
        <p:spPr>
          <a:xfrm>
            <a:off x="7294418" y="2019300"/>
            <a:ext cx="7924800" cy="5800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294418" y="4558987"/>
            <a:ext cx="4038600" cy="5800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294418" y="5862568"/>
            <a:ext cx="3429000" cy="5800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94418" y="7188238"/>
            <a:ext cx="3276600" cy="5800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294418" y="8447038"/>
            <a:ext cx="2057400" cy="5800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294418" y="3322152"/>
            <a:ext cx="5486400" cy="5800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5191509" y="2086171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4.4</a:t>
            </a:r>
            <a:endParaRPr lang="ko-KR" altLang="en-US" sz="2300" b="1" dirty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780818" y="3411841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3.4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360727" y="4625004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2.6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71018" y="7255109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2.1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382515" y="8515139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1.0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747664" y="5929439"/>
            <a:ext cx="914400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2.2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97" name="그림 9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18" y="1831450"/>
            <a:ext cx="1080000" cy="1080000"/>
          </a:xfrm>
          <a:prstGeom prst="rect">
            <a:avLst/>
          </a:prstGeom>
        </p:spPr>
      </p:pic>
      <p:pic>
        <p:nvPicPr>
          <p:cNvPr id="998" name="그림 9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8418" y="3091195"/>
            <a:ext cx="1080000" cy="1080000"/>
          </a:xfrm>
          <a:prstGeom prst="rect">
            <a:avLst/>
          </a:prstGeom>
        </p:spPr>
      </p:pic>
      <p:pic>
        <p:nvPicPr>
          <p:cNvPr id="999" name="그림 9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8418" y="5610685"/>
            <a:ext cx="1080000" cy="1080000"/>
          </a:xfrm>
          <a:prstGeom prst="rect">
            <a:avLst/>
          </a:prstGeom>
        </p:spPr>
      </p:pic>
      <p:pic>
        <p:nvPicPr>
          <p:cNvPr id="1000" name="그림 9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8418" y="6870430"/>
            <a:ext cx="1080000" cy="1080000"/>
          </a:xfrm>
          <a:prstGeom prst="rect">
            <a:avLst/>
          </a:prstGeom>
        </p:spPr>
      </p:pic>
      <p:pic>
        <p:nvPicPr>
          <p:cNvPr id="1002" name="그림 10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8418" y="8130176"/>
            <a:ext cx="1080000" cy="1080000"/>
          </a:xfrm>
          <a:prstGeom prst="rect">
            <a:avLst/>
          </a:prstGeom>
        </p:spPr>
      </p:pic>
      <p:pic>
        <p:nvPicPr>
          <p:cNvPr id="1003" name="그림 100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8418" y="4350940"/>
            <a:ext cx="1080000" cy="1080000"/>
          </a:xfrm>
          <a:prstGeom prst="rect">
            <a:avLst/>
          </a:prstGeom>
        </p:spPr>
      </p:pic>
      <p:sp>
        <p:nvSpPr>
          <p:cNvPr id="1015" name="직사각형 1014"/>
          <p:cNvSpPr/>
          <p:nvPr/>
        </p:nvSpPr>
        <p:spPr>
          <a:xfrm>
            <a:off x="12573000" y="5390944"/>
            <a:ext cx="4957948" cy="41746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OECD 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중 노인 빈곤 </a:t>
            </a:r>
            <a:r>
              <a:rPr lang="en-US" altLang="ko-KR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위라는 불명예 차지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어르신들의 삶의 질 하락에 따른 자살</a:t>
            </a:r>
            <a:r>
              <a:rPr lang="en-US" altLang="ko-KR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질병</a:t>
            </a:r>
            <a:r>
              <a:rPr lang="en-US" altLang="ko-KR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파생되는 사회문제 발생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노후 준비에 대한 국민 개인 부담 증대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18" name="그림 10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879" y="4607462"/>
            <a:ext cx="944921" cy="944921"/>
          </a:xfrm>
          <a:prstGeom prst="rect">
            <a:avLst/>
          </a:prstGeom>
        </p:spPr>
      </p:pic>
      <p:cxnSp>
        <p:nvCxnSpPr>
          <p:cNvPr id="62" name="꺾인 연결선 61"/>
          <p:cNvCxnSpPr>
            <a:stCxn id="1009" idx="2"/>
            <a:endCxn id="1018" idx="0"/>
          </p:cNvCxnSpPr>
          <p:nvPr/>
        </p:nvCxnSpPr>
        <p:spPr>
          <a:xfrm rot="16200000" flipH="1">
            <a:off x="11916777" y="1451899"/>
            <a:ext cx="1730140" cy="4580985"/>
          </a:xfrm>
          <a:prstGeom prst="bentConnector3">
            <a:avLst/>
          </a:prstGeom>
          <a:ln w="762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681872" y="4459516"/>
            <a:ext cx="109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%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050" y="1015476"/>
            <a:ext cx="2405189" cy="24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599" y="35575"/>
            <a:ext cx="1130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배경 및 목표</a:t>
            </a:r>
            <a:r>
              <a:rPr lang="en-US" altLang="ko-KR" sz="3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현황과문제점</a:t>
            </a:r>
            <a:endParaRPr lang="ko-KR" altLang="en-US"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7" name="직선 연결선 6"/>
          <p:cNvCxnSpPr>
            <a:stCxn id="9" idx="0"/>
          </p:cNvCxnSpPr>
          <p:nvPr/>
        </p:nvCxnSpPr>
        <p:spPr>
          <a:xfrm>
            <a:off x="3582265" y="6351509"/>
            <a:ext cx="1" cy="30591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41" idx="4"/>
          </p:cNvCxnSpPr>
          <p:nvPr/>
        </p:nvCxnSpPr>
        <p:spPr>
          <a:xfrm>
            <a:off x="10297391" y="9052185"/>
            <a:ext cx="865" cy="34812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37" idx="4"/>
          </p:cNvCxnSpPr>
          <p:nvPr/>
        </p:nvCxnSpPr>
        <p:spPr>
          <a:xfrm>
            <a:off x="4925290" y="7227809"/>
            <a:ext cx="174" cy="21828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38" idx="4"/>
          </p:cNvCxnSpPr>
          <p:nvPr/>
        </p:nvCxnSpPr>
        <p:spPr>
          <a:xfrm>
            <a:off x="6268315" y="7423504"/>
            <a:ext cx="347" cy="198719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39" idx="4"/>
          </p:cNvCxnSpPr>
          <p:nvPr/>
        </p:nvCxnSpPr>
        <p:spPr>
          <a:xfrm>
            <a:off x="7611340" y="8142209"/>
            <a:ext cx="519" cy="12684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40" idx="4"/>
          </p:cNvCxnSpPr>
          <p:nvPr/>
        </p:nvCxnSpPr>
        <p:spPr>
          <a:xfrm>
            <a:off x="8954365" y="8447009"/>
            <a:ext cx="693" cy="9636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54456" y="9400308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69582" y="9382802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97481" y="9400308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40506" y="9400308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3531" y="9400308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26556" y="9400308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487015" y="6351509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830040" y="7037309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173065" y="7233004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516090" y="7951709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859115" y="8256509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202141" y="8861685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9" idx="6"/>
            <a:endCxn id="37" idx="1"/>
          </p:cNvCxnSpPr>
          <p:nvPr/>
        </p:nvCxnSpPr>
        <p:spPr>
          <a:xfrm>
            <a:off x="3677515" y="6446759"/>
            <a:ext cx="1180423" cy="6184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7" idx="6"/>
            <a:endCxn id="38" idx="2"/>
          </p:cNvCxnSpPr>
          <p:nvPr/>
        </p:nvCxnSpPr>
        <p:spPr>
          <a:xfrm>
            <a:off x="5020540" y="7132559"/>
            <a:ext cx="1152525" cy="19569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38" idx="5"/>
            <a:endCxn id="39" idx="2"/>
          </p:cNvCxnSpPr>
          <p:nvPr/>
        </p:nvCxnSpPr>
        <p:spPr>
          <a:xfrm>
            <a:off x="6335667" y="7395606"/>
            <a:ext cx="1180423" cy="6513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39" idx="5"/>
            <a:endCxn id="40" idx="2"/>
          </p:cNvCxnSpPr>
          <p:nvPr/>
        </p:nvCxnSpPr>
        <p:spPr>
          <a:xfrm>
            <a:off x="7678692" y="8114311"/>
            <a:ext cx="1180423" cy="2374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40" idx="5"/>
            <a:endCxn id="41" idx="2"/>
          </p:cNvCxnSpPr>
          <p:nvPr/>
        </p:nvCxnSpPr>
        <p:spPr>
          <a:xfrm>
            <a:off x="9021717" y="8419111"/>
            <a:ext cx="1180424" cy="53782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04800" y="5942837"/>
            <a:ext cx="2388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smtClean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합계출산율</a:t>
            </a:r>
            <a:endParaRPr lang="en-US" altLang="ko-KR" sz="4000" dirty="0" smtClean="0">
              <a:solidFill>
                <a:schemeClr val="accent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단위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25065" y="5753100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1.17</a:t>
            </a:r>
            <a:endParaRPr lang="ko-KR" altLang="en-US" sz="2300" b="1" dirty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468089" y="6446759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1.05</a:t>
            </a:r>
            <a:endParaRPr lang="ko-KR" altLang="en-US" sz="2300" b="1" dirty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11115" y="6678424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0.98</a:t>
            </a:r>
            <a:endParaRPr lang="ko-KR" altLang="en-US" sz="2300" b="1" dirty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153966" y="7385605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0.92</a:t>
            </a:r>
            <a:endParaRPr lang="ko-KR" altLang="en-US" sz="2300" b="1" dirty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497165" y="7695170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0.84</a:t>
            </a:r>
            <a:endParaRPr lang="ko-KR" altLang="en-US" sz="2300" b="1" dirty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839671" y="8280032"/>
            <a:ext cx="914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0.81</a:t>
            </a:r>
            <a:endParaRPr lang="ko-KR" altLang="en-US" sz="2300" b="1" dirty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906856" y="4967786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21982" y="4950280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249881" y="4967786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592906" y="4967786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935931" y="4967786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78956" y="4967786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9" name="직선 연결선 78"/>
          <p:cNvCxnSpPr>
            <a:stCxn id="91" idx="4"/>
          </p:cNvCxnSpPr>
          <p:nvPr/>
        </p:nvCxnSpPr>
        <p:spPr>
          <a:xfrm>
            <a:off x="10449791" y="2400300"/>
            <a:ext cx="0" cy="25778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3733801" y="4146352"/>
            <a:ext cx="171" cy="8318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92" idx="4"/>
          </p:cNvCxnSpPr>
          <p:nvPr/>
        </p:nvCxnSpPr>
        <p:spPr>
          <a:xfrm flipH="1">
            <a:off x="9106592" y="2628900"/>
            <a:ext cx="174" cy="23492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93" idx="4"/>
          </p:cNvCxnSpPr>
          <p:nvPr/>
        </p:nvCxnSpPr>
        <p:spPr>
          <a:xfrm flipH="1">
            <a:off x="7763396" y="3276600"/>
            <a:ext cx="345" cy="17015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94" idx="4"/>
          </p:cNvCxnSpPr>
          <p:nvPr/>
        </p:nvCxnSpPr>
        <p:spPr>
          <a:xfrm flipH="1">
            <a:off x="6420198" y="3848100"/>
            <a:ext cx="518" cy="11300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5076998" y="4014487"/>
            <a:ext cx="693" cy="9636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 flipH="1">
            <a:off x="10354541" y="2209800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 flipH="1">
            <a:off x="9011516" y="2438400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 flipH="1">
            <a:off x="7668491" y="3086100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 flipH="1">
            <a:off x="6325466" y="3657600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 flipH="1">
            <a:off x="4982441" y="3886200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 flipH="1">
            <a:off x="3639415" y="4000500"/>
            <a:ext cx="190500" cy="1905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cxnSp>
        <p:nvCxnSpPr>
          <p:cNvPr id="97" name="직선 연결선 96"/>
          <p:cNvCxnSpPr>
            <a:stCxn id="91" idx="6"/>
            <a:endCxn id="92" idx="1"/>
          </p:cNvCxnSpPr>
          <p:nvPr/>
        </p:nvCxnSpPr>
        <p:spPr>
          <a:xfrm flipH="1">
            <a:off x="9174118" y="2305050"/>
            <a:ext cx="1180423" cy="16124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92" idx="6"/>
            <a:endCxn id="93" idx="2"/>
          </p:cNvCxnSpPr>
          <p:nvPr/>
        </p:nvCxnSpPr>
        <p:spPr>
          <a:xfrm flipH="1">
            <a:off x="7858991" y="2533650"/>
            <a:ext cx="1152525" cy="64770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93" idx="5"/>
            <a:endCxn id="94" idx="1"/>
          </p:cNvCxnSpPr>
          <p:nvPr/>
        </p:nvCxnSpPr>
        <p:spPr>
          <a:xfrm flipH="1">
            <a:off x="6488068" y="3248702"/>
            <a:ext cx="1208321" cy="43679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94" idx="6"/>
            <a:endCxn id="95" idx="1"/>
          </p:cNvCxnSpPr>
          <p:nvPr/>
        </p:nvCxnSpPr>
        <p:spPr>
          <a:xfrm flipH="1">
            <a:off x="5145043" y="3752850"/>
            <a:ext cx="1180423" cy="16124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95" idx="6"/>
            <a:endCxn id="96" idx="2"/>
          </p:cNvCxnSpPr>
          <p:nvPr/>
        </p:nvCxnSpPr>
        <p:spPr>
          <a:xfrm flipH="1">
            <a:off x="3829915" y="3981450"/>
            <a:ext cx="1152526" cy="11430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57200" y="1510315"/>
            <a:ext cx="2388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err="1" smtClean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노령화지수</a:t>
            </a:r>
            <a:endParaRPr lang="en-US" altLang="ko-KR" sz="4000" dirty="0" smtClean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endParaRPr lang="en-US" altLang="ko-KR" sz="1000" dirty="0" smtClean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2000" dirty="0" smtClean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단위</a:t>
            </a:r>
            <a:r>
              <a:rPr lang="en-US" altLang="ko-KR" sz="2000" dirty="0" smtClean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%</a:t>
            </a:r>
            <a:endParaRPr lang="ko-KR" altLang="en-US" sz="2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125065" y="3478024"/>
            <a:ext cx="1066800" cy="446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smtClean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100.1</a:t>
            </a:r>
            <a:endParaRPr lang="ko-KR" altLang="en-US" sz="2300" b="1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468089" y="3325624"/>
            <a:ext cx="1066715" cy="446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smtClean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107.3</a:t>
            </a:r>
            <a:endParaRPr lang="ko-KR" altLang="en-US" sz="2300" b="1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811028" y="2992782"/>
            <a:ext cx="1066801" cy="446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smtClean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114.1</a:t>
            </a:r>
            <a:endParaRPr lang="ko-KR" altLang="en-US" sz="2300" b="1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153966" y="2552585"/>
            <a:ext cx="1066888" cy="446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smtClean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122.7</a:t>
            </a:r>
            <a:endParaRPr lang="ko-KR" altLang="en-US" sz="2300" b="1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496991" y="1866900"/>
            <a:ext cx="1039077" cy="446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132.9</a:t>
            </a:r>
            <a:endParaRPr lang="ko-KR" altLang="en-US" sz="2300" b="1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39671" y="1670539"/>
            <a:ext cx="1067320" cy="4462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smtClean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139.5</a:t>
            </a:r>
            <a:endParaRPr lang="ko-KR" altLang="en-US" sz="2300" b="1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04800" y="9332000"/>
            <a:ext cx="3334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통계청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7200" y="4857947"/>
            <a:ext cx="3334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통계청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98291" y="4811791"/>
            <a:ext cx="1779509" cy="1779509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 rot="218985">
            <a:off x="13200000" y="1940421"/>
            <a:ext cx="4439834" cy="7870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 rot="21403319">
            <a:off x="13243713" y="1825604"/>
            <a:ext cx="4439834" cy="79649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3307013" y="2024093"/>
            <a:ext cx="4067223" cy="78950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노령화지수는 가속화 되는 것에 반하여 합계출산율은 세계 최저 상황으로 노년부양비의 지속적 </a:t>
            </a:r>
            <a:r>
              <a:rPr lang="ko-KR" altLang="en-US" sz="2500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상승현상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발생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정부의 </a:t>
            </a:r>
            <a:r>
              <a:rPr lang="ko-KR" altLang="en-US" sz="2500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노년부양비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확보를 위한 과세율 상승 불가피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세금 부담으로 인한 어르신과 </a:t>
            </a:r>
            <a:r>
              <a:rPr lang="ko-KR" altLang="en-US" sz="2500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청장년층간</a:t>
            </a:r>
            <a:r>
              <a:rPr lang="ko-KR" altLang="en-US" sz="2500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양극화 심화로 각종 사회문제 발생 우려</a:t>
            </a:r>
            <a:endParaRPr lang="en-US" altLang="ko-KR" sz="2500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914" y="1140531"/>
            <a:ext cx="944921" cy="9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5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배경 및 목표</a:t>
            </a:r>
            <a:r>
              <a:rPr lang="en-US" altLang="ko-KR" sz="3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필요성</a:t>
            </a:r>
            <a:endParaRPr lang="ko-KR" altLang="en-US"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37151" y="3603150"/>
            <a:ext cx="1800000" cy="18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257253" y="2737155"/>
            <a:ext cx="1440000" cy="14400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249453" y="5017936"/>
            <a:ext cx="1440000" cy="14400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7151" y="1409700"/>
            <a:ext cx="1440000" cy="144000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450407" y="2737155"/>
            <a:ext cx="1440000" cy="14400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50407" y="5017936"/>
            <a:ext cx="1440000" cy="1440000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17151" y="6156600"/>
            <a:ext cx="1440000" cy="1440000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26" idx="0"/>
            <a:endCxn id="28" idx="2"/>
          </p:cNvCxnSpPr>
          <p:nvPr/>
        </p:nvCxnSpPr>
        <p:spPr>
          <a:xfrm rot="5400000" flipH="1" flipV="1">
            <a:off x="3393475" y="1713479"/>
            <a:ext cx="607455" cy="1439898"/>
          </a:xfrm>
          <a:prstGeom prst="curved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구부러진 연결선 996"/>
          <p:cNvCxnSpPr>
            <a:stCxn id="26" idx="4"/>
            <a:endCxn id="27" idx="0"/>
          </p:cNvCxnSpPr>
          <p:nvPr/>
        </p:nvCxnSpPr>
        <p:spPr>
          <a:xfrm rot="5400000">
            <a:off x="2552963" y="4593645"/>
            <a:ext cx="840781" cy="7800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1" idx="2"/>
            <a:endCxn id="27" idx="4"/>
          </p:cNvCxnSpPr>
          <p:nvPr/>
        </p:nvCxnSpPr>
        <p:spPr>
          <a:xfrm rot="10800000">
            <a:off x="2969453" y="6457936"/>
            <a:ext cx="1447698" cy="418664"/>
          </a:xfrm>
          <a:prstGeom prst="curved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30" idx="4"/>
            <a:endCxn id="31" idx="6"/>
          </p:cNvCxnSpPr>
          <p:nvPr/>
        </p:nvCxnSpPr>
        <p:spPr>
          <a:xfrm rot="5400000">
            <a:off x="6304447" y="6010640"/>
            <a:ext cx="418664" cy="1313256"/>
          </a:xfrm>
          <a:prstGeom prst="curved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 46"/>
          <p:cNvCxnSpPr>
            <a:stCxn id="30" idx="0"/>
            <a:endCxn id="29" idx="4"/>
          </p:cNvCxnSpPr>
          <p:nvPr/>
        </p:nvCxnSpPr>
        <p:spPr>
          <a:xfrm rot="5400000" flipH="1" flipV="1">
            <a:off x="6750017" y="4597546"/>
            <a:ext cx="840781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29" idx="0"/>
            <a:endCxn id="28" idx="6"/>
          </p:cNvCxnSpPr>
          <p:nvPr/>
        </p:nvCxnSpPr>
        <p:spPr>
          <a:xfrm rot="16200000" flipV="1">
            <a:off x="6210052" y="1776800"/>
            <a:ext cx="607455" cy="1313256"/>
          </a:xfrm>
          <a:prstGeom prst="curved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구부러진 연결선 52"/>
          <p:cNvCxnSpPr>
            <a:stCxn id="11" idx="1"/>
            <a:endCxn id="26" idx="6"/>
          </p:cNvCxnSpPr>
          <p:nvPr/>
        </p:nvCxnSpPr>
        <p:spPr>
          <a:xfrm rot="16200000" flipV="1">
            <a:off x="3894205" y="3260204"/>
            <a:ext cx="409599" cy="803502"/>
          </a:xfrm>
          <a:prstGeom prst="curved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>
            <a:stCxn id="11" idx="3"/>
            <a:endCxn id="27" idx="6"/>
          </p:cNvCxnSpPr>
          <p:nvPr/>
        </p:nvCxnSpPr>
        <p:spPr>
          <a:xfrm rot="5400000">
            <a:off x="3795909" y="5033090"/>
            <a:ext cx="598390" cy="811302"/>
          </a:xfrm>
          <a:prstGeom prst="curved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 58"/>
          <p:cNvCxnSpPr>
            <a:stCxn id="31" idx="0"/>
            <a:endCxn id="11" idx="4"/>
          </p:cNvCxnSpPr>
          <p:nvPr/>
        </p:nvCxnSpPr>
        <p:spPr>
          <a:xfrm rot="5400000" flipH="1" flipV="1">
            <a:off x="4760426" y="5779875"/>
            <a:ext cx="75345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30" idx="2"/>
            <a:endCxn id="11" idx="5"/>
          </p:cNvCxnSpPr>
          <p:nvPr/>
        </p:nvCxnSpPr>
        <p:spPr>
          <a:xfrm rot="10800000">
            <a:off x="5773547" y="5139546"/>
            <a:ext cx="676860" cy="598390"/>
          </a:xfrm>
          <a:prstGeom prst="curved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구부러진 연결선 64"/>
          <p:cNvCxnSpPr>
            <a:stCxn id="29" idx="2"/>
            <a:endCxn id="11" idx="7"/>
          </p:cNvCxnSpPr>
          <p:nvPr/>
        </p:nvCxnSpPr>
        <p:spPr>
          <a:xfrm rot="10800000" flipV="1">
            <a:off x="5773547" y="3457154"/>
            <a:ext cx="676860" cy="409599"/>
          </a:xfrm>
          <a:prstGeom prst="curved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 67"/>
          <p:cNvCxnSpPr>
            <a:stCxn id="11" idx="0"/>
            <a:endCxn id="28" idx="4"/>
          </p:cNvCxnSpPr>
          <p:nvPr/>
        </p:nvCxnSpPr>
        <p:spPr>
          <a:xfrm rot="5400000" flipH="1" flipV="1">
            <a:off x="4760426" y="3226425"/>
            <a:ext cx="75345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228600" y="7734300"/>
            <a:ext cx="9067801" cy="2421564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돌봄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여가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 등 어르신 전 생애에 걸친 보편적 복지 수요 지속 증가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기술 발달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 증가 등으로 복지사각지대 발생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행정구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25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동별</a:t>
            </a: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파편적으로 시행되는 정책의 체계적인 지원과 연계 필요</a:t>
            </a:r>
            <a:endParaRPr lang="en-US" altLang="ko-KR" sz="25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25453" y="1104900"/>
            <a:ext cx="2667000" cy="19779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새로운</a:t>
            </a:r>
            <a:endParaRPr lang="en-US" altLang="ko-KR" sz="30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4000" dirty="0" smtClean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복지환경</a:t>
            </a:r>
            <a:r>
              <a:rPr lang="ko-KR" altLang="en-US" sz="30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</a:t>
            </a:r>
            <a:endParaRPr lang="en-US" altLang="ko-KR" sz="30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30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직면</a:t>
            </a:r>
            <a:endParaRPr lang="en-US" altLang="ko-KR" sz="30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23" name="직선 연결선 1022"/>
          <p:cNvCxnSpPr/>
          <p:nvPr/>
        </p:nvCxnSpPr>
        <p:spPr>
          <a:xfrm>
            <a:off x="533400" y="1332575"/>
            <a:ext cx="0" cy="108722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58" y="3301329"/>
            <a:ext cx="2403642" cy="2403642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12039600" y="1104900"/>
            <a:ext cx="2667000" cy="197797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새로운</a:t>
            </a:r>
            <a:endParaRPr lang="en-US" altLang="ko-KR" sz="30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4000" dirty="0" smtClean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다차원 지표</a:t>
            </a:r>
            <a:endParaRPr lang="en-US" altLang="ko-KR" sz="30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30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필요</a:t>
            </a:r>
            <a:endParaRPr lang="en-US" altLang="ko-KR" sz="30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11847547" y="1332575"/>
            <a:ext cx="0" cy="108722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51" y="2579841"/>
            <a:ext cx="4876190" cy="487619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4317955"/>
            <a:ext cx="571882" cy="57188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731" y="4837618"/>
            <a:ext cx="571882" cy="571882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630" y="2775477"/>
            <a:ext cx="571882" cy="57188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630" y="5870659"/>
            <a:ext cx="571882" cy="571882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1407100" y="7734300"/>
            <a:ext cx="6652300" cy="2421564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유연하고 선제적인 적극적 행정 제공</a:t>
            </a:r>
            <a:endParaRPr lang="en-US" altLang="ko-KR" sz="25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예산 활용</a:t>
            </a:r>
            <a:endParaRPr lang="en-US" altLang="ko-KR" sz="25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 </a:t>
            </a:r>
            <a:r>
              <a:rPr lang="ko-KR" altLang="en-US" sz="25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인구층에</a:t>
            </a: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대한 사회적 </a:t>
            </a:r>
            <a:r>
              <a:rPr lang="ko-KR" altLang="en-US" sz="25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돌봄가치</a:t>
            </a: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실현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4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371600" y="3433108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빈곤 </a:t>
            </a:r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격차란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빈곤노인층의 평균 소득이 빈곤선 아래로 떨어지는 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비율</a:t>
            </a:r>
            <a:endParaRPr lang="en-US" altLang="ko-KR" sz="3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노인빈곤격차지수란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서울시 </a:t>
            </a:r>
            <a:r>
              <a:rPr lang="ko-KR" altLang="en-US" sz="3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행정구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내 사회구성원 대부분이 누리는 일정한 수준의 생활을 영위하는 고령인구와 그렇지 못한 고령인구의 격차를 계산하기 위한 지수</a:t>
            </a:r>
            <a:endParaRPr lang="en-US" altLang="ko-KR" sz="3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599" y="35575"/>
            <a:ext cx="1113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배경 및 목표</a:t>
            </a:r>
            <a:r>
              <a:rPr lang="en-US" altLang="ko-KR" sz="3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36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용어정의</a:t>
            </a:r>
            <a:endParaRPr lang="ko-KR" altLang="en-US"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71600" y="7552372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자신의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가족뿐만 아니라 사회적으로 보살핌을 필요로 하는 모든 사람들에게 돌봄을 확대</a:t>
            </a:r>
            <a:endParaRPr lang="en-US" altLang="ko-KR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돌봄의 주체를 가정 내에서 사회로 확대하여 지역 사회와 국가 차원에서 시스템을 </a:t>
            </a:r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마련하고</a:t>
            </a:r>
            <a:endParaRPr lang="en-US" altLang="ko-KR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돌봄 서비스를 통해 사회적 돌봄을 제공</a:t>
            </a:r>
            <a:endParaRPr lang="en-US" altLang="ko-KR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67300" y="2174391"/>
            <a:ext cx="8763000" cy="9079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</a:t>
            </a:r>
            <a:r>
              <a:rPr lang="ko-KR" altLang="en-US" sz="5300" dirty="0" err="1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노인빈곤격차지수</a:t>
            </a:r>
            <a:r>
              <a:rPr lang="ko-KR" altLang="en-US" sz="530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란</a:t>
            </a:r>
            <a:r>
              <a:rPr lang="en-US" altLang="ko-KR" sz="53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</a:t>
            </a:r>
            <a:r>
              <a:rPr lang="en-US" altLang="ko-KR" sz="53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67300" y="6289191"/>
            <a:ext cx="87630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</a:t>
            </a:r>
            <a:r>
              <a:rPr lang="ko-KR" altLang="en-US" sz="5300" dirty="0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사회적 </a:t>
            </a:r>
            <a:r>
              <a:rPr lang="ko-KR" altLang="en-US" sz="5300" dirty="0" err="1" smtClean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돌봄가치</a:t>
            </a:r>
            <a:r>
              <a:rPr lang="ko-KR" altLang="en-US" sz="530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란</a:t>
            </a:r>
            <a:r>
              <a:rPr lang="en-US" altLang="ko-KR" sz="53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973872"/>
            <a:ext cx="1019566" cy="10195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117664"/>
            <a:ext cx="1019566" cy="10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8600" y="35575"/>
            <a:ext cx="112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 </a:t>
            </a:r>
            <a:r>
              <a:rPr lang="ko-KR" altLang="en-US" sz="54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배경 및 목표</a:t>
            </a:r>
            <a:r>
              <a:rPr lang="en-US" altLang="ko-KR" sz="3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36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분석목적</a:t>
            </a:r>
            <a:endParaRPr lang="ko-KR" altLang="en-US"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r="8249"/>
          <a:stretch/>
        </p:blipFill>
        <p:spPr>
          <a:xfrm>
            <a:off x="8561758" y="2705099"/>
            <a:ext cx="8035413" cy="6804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직사각형 43"/>
          <p:cNvSpPr/>
          <p:nvPr/>
        </p:nvSpPr>
        <p:spPr>
          <a:xfrm>
            <a:off x="2209799" y="2151574"/>
            <a:ext cx="4957948" cy="35588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소득 이외의</a:t>
            </a:r>
            <a:endParaRPr lang="en-US" altLang="ko-KR" sz="35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4000" dirty="0" smtClean="0"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삶 전반 영역</a:t>
            </a:r>
            <a:r>
              <a:rPr lang="ko-KR" altLang="en-US" sz="3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대한</a:t>
            </a:r>
            <a:endParaRPr lang="en-US" altLang="ko-KR" sz="35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4000" dirty="0" smtClean="0">
                <a:solidFill>
                  <a:schemeClr val="accent5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다차원적인</a:t>
            </a:r>
            <a:endParaRPr lang="en-US" altLang="ko-KR" sz="4000" dirty="0" smtClean="0">
              <a:solidFill>
                <a:schemeClr val="accent5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3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서울시 노인 빈곤 </a:t>
            </a:r>
            <a:r>
              <a:rPr lang="ko-KR" altLang="en-US" sz="3500" dirty="0" err="1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격차지수의</a:t>
            </a:r>
            <a:r>
              <a:rPr lang="ko-KR" altLang="en-US" sz="3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4000" dirty="0" smtClean="0">
                <a:solidFill>
                  <a:srgbClr val="00206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시각화</a:t>
            </a:r>
            <a:endParaRPr lang="en-US" altLang="ko-KR" sz="4000" dirty="0" smtClean="0">
              <a:solidFill>
                <a:srgbClr val="00206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905000" y="2583643"/>
            <a:ext cx="0" cy="121920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905000" y="7233495"/>
            <a:ext cx="6288976" cy="17200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빅데이터 기반</a:t>
            </a:r>
            <a:r>
              <a:rPr lang="ko-KR" altLang="en-US" sz="3500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4000" dirty="0" smtClean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의사결정</a:t>
            </a:r>
            <a:r>
              <a:rPr lang="ko-KR" altLang="en-US" sz="3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</a:t>
            </a:r>
            <a:endParaRPr lang="en-US" altLang="ko-KR" sz="35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4000" dirty="0" smtClean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'</a:t>
            </a:r>
            <a:r>
              <a:rPr lang="ko-KR" altLang="en-US" sz="4000" dirty="0" smtClean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사회적 </a:t>
            </a:r>
            <a:r>
              <a:rPr lang="ko-KR" altLang="en-US" sz="4000" dirty="0" err="1" smtClean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돌봄가치</a:t>
            </a:r>
            <a:r>
              <a:rPr lang="en-US" altLang="ko-KR" sz="4000" dirty="0" smtClean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＇</a:t>
            </a:r>
            <a:r>
              <a:rPr lang="ko-KR" altLang="en-US" sz="3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실현</a:t>
            </a:r>
            <a:endParaRPr lang="en-US" altLang="ko-KR" sz="35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868399" y="1854558"/>
            <a:ext cx="3505200" cy="24384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2192000" y="4813661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>
            <a:stCxn id="48" idx="1"/>
          </p:cNvCxnSpPr>
          <p:nvPr/>
        </p:nvCxnSpPr>
        <p:spPr>
          <a:xfrm flipV="1">
            <a:off x="12225478" y="2202080"/>
            <a:ext cx="1642921" cy="2645059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8" idx="5"/>
          </p:cNvCxnSpPr>
          <p:nvPr/>
        </p:nvCxnSpPr>
        <p:spPr>
          <a:xfrm flipV="1">
            <a:off x="12387122" y="4332216"/>
            <a:ext cx="4681678" cy="676567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0800000">
            <a:off x="3686776" y="6152137"/>
            <a:ext cx="802573" cy="63966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2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연결자 19"/>
          <p:cNvSpPr/>
          <p:nvPr/>
        </p:nvSpPr>
        <p:spPr>
          <a:xfrm>
            <a:off x="8531747" y="3632682"/>
            <a:ext cx="1145653" cy="1053618"/>
          </a:xfrm>
          <a:prstGeom prst="flowChartConnector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693543" y="3835229"/>
            <a:ext cx="98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7598" y="0"/>
            <a:ext cx="18363196" cy="1104900"/>
            <a:chOff x="0" y="0"/>
            <a:chExt cx="18363196" cy="10750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610100" y="5600700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프로세스</a:t>
            </a:r>
            <a:endParaRPr lang="ko-KR" altLang="en-US" sz="5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3" name="그룹 1001"/>
          <p:cNvGrpSpPr/>
          <p:nvPr/>
        </p:nvGrpSpPr>
        <p:grpSpPr>
          <a:xfrm>
            <a:off x="-37598" y="9182100"/>
            <a:ext cx="18363196" cy="1104900"/>
            <a:chOff x="0" y="0"/>
            <a:chExt cx="18363196" cy="10750605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63196" cy="10750605"/>
            </a:xfrm>
            <a:prstGeom prst="rect">
              <a:avLst/>
            </a:prstGeom>
          </p:spPr>
        </p:pic>
      </p:grpSp>
      <p:cxnSp>
        <p:nvCxnSpPr>
          <p:cNvPr id="19" name="직선 연결선 18"/>
          <p:cNvCxnSpPr/>
          <p:nvPr/>
        </p:nvCxnSpPr>
        <p:spPr>
          <a:xfrm>
            <a:off x="7863949" y="5142618"/>
            <a:ext cx="2560103" cy="1764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9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2228</TotalTime>
  <Words>1437</Words>
  <Application>Microsoft Office PowerPoint</Application>
  <PresentationFormat>사용자 지정</PresentationFormat>
  <Paragraphs>378</Paragraphs>
  <Slides>35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Arial</vt:lpstr>
      <vt:lpstr>NanumSquare ExtraBold</vt:lpstr>
      <vt:lpstr>나눔스퀘어OTF Bold</vt:lpstr>
      <vt:lpstr>에스코어 드림 5 Medium</vt:lpstr>
      <vt:lpstr>나눔스퀘어_ac ExtraBold</vt:lpstr>
      <vt:lpstr>에스코어 드림 6 Bold</vt:lpstr>
      <vt:lpstr>야놀자 야체 B</vt:lpstr>
      <vt:lpstr>나눔스퀘어_ac Bold</vt:lpstr>
      <vt:lpstr>나눔스퀘어 ExtraBold</vt:lpstr>
      <vt:lpstr>나눔스퀘어OTF ExtraBold</vt:lpstr>
      <vt:lpstr>에스코어 드림 7 ExtraBold</vt:lpstr>
      <vt:lpstr>나눔스퀘어</vt:lpstr>
      <vt:lpstr>나눔스퀘어OTF_ac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135</cp:revision>
  <dcterms:created xsi:type="dcterms:W3CDTF">2022-08-11T22:29:30Z</dcterms:created>
  <dcterms:modified xsi:type="dcterms:W3CDTF">2022-08-18T04:19:02Z</dcterms:modified>
</cp:coreProperties>
</file>